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9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8" r:id="rId44"/>
    <p:sldId id="307" r:id="rId45"/>
    <p:sldId id="309" r:id="rId46"/>
    <p:sldId id="2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3434"/>
    <a:srgbClr val="D8D8D7"/>
    <a:srgbClr val="B2B2B2"/>
    <a:srgbClr val="F1CA50"/>
    <a:srgbClr val="014067"/>
    <a:srgbClr val="F2F2F2"/>
    <a:srgbClr val="3F3F3F"/>
    <a:srgbClr val="014E7D"/>
    <a:srgbClr val="013657"/>
    <a:srgbClr val="014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>
        <p:scale>
          <a:sx n="100" d="100"/>
          <a:sy n="100" d="100"/>
        </p:scale>
        <p:origin x="936" y="39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7/22/2020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A024D66-6A68-4705-B06E-134DF3A84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737" r="30737"/>
          <a:stretch/>
        </p:blipFill>
        <p:spPr>
          <a:xfrm>
            <a:off x="11049351" y="235625"/>
            <a:ext cx="1066125" cy="897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F743E7-1FF0-4D32-B6D8-4F0F993CA93B}"/>
              </a:ext>
            </a:extLst>
          </p:cNvPr>
          <p:cNvSpPr/>
          <p:nvPr userDrawn="1"/>
        </p:nvSpPr>
        <p:spPr>
          <a:xfrm>
            <a:off x="11894358" y="730925"/>
            <a:ext cx="278929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3DAC49-AB87-4715-9004-0FC4B90063B4}"/>
              </a:ext>
            </a:extLst>
          </p:cNvPr>
          <p:cNvSpPr/>
          <p:nvPr userDrawn="1"/>
        </p:nvSpPr>
        <p:spPr>
          <a:xfrm>
            <a:off x="11083751" y="759752"/>
            <a:ext cx="498662" cy="107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98A7BE7-CD81-46B5-9520-D73EA2C73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7CFB06B4-2041-43D9-A906-CE752F080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DED81F25-F612-4741-89EE-C6A427019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49833-BBC4-4D3E-9802-D4E0CEDD1BB6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58E8A171-DF69-45D9-B15E-AEA94F3DF2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0A49B3-CB51-4A4D-AF9A-34871EA85679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19B7BD-D429-46A6-97FB-98EA5D07B839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D1F7543-206C-4B02-9261-A5166FC63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978AF8E4-6FDB-49C9-B0CC-AAFA6D3C7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5F58675-54DD-45E6-B22D-304F0E019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7F51A-1A54-45B2-BA6A-BCBFD75EF5ED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28FA7B5C-118E-4F2F-826F-C32FF622B9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08A0E0-1932-46AF-A1FD-C1F3C86708E1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D65DB3-0FD6-4F14-AD8D-BCD8875FCC0D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D9ACB932-67A5-47E4-9888-ECE5F80F0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FC468065-154F-4DDC-B52B-109F374C2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AF4D60BF-7EAF-4027-A60A-395F63D27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altLang="ko-KR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19AF31-7442-45AB-B3C8-E1BF780BC575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6EE17083-7288-4E3F-8CCD-8F11549A6D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0A01D5-51F4-471D-9C28-577433D99C20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13B425-13D3-4137-9F35-BF97E46329D0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22B49BA-41B8-4E54-AF66-BAEC943155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EFAF494-B345-4DFA-B4D1-4F5E22773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478418F-8DEE-49CE-89B8-52140564A2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A0C8150-3C79-47D3-BFE7-5197ED371312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7386D412-09C8-433A-B5E1-C51C2AF781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6C9CB4-18F2-4503-ADB4-5604865E55E5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69835-BB6D-4570-B6B9-48C1BDE39C5A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96EAA77-8C5C-441E-9689-0AB7C1D9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746E771-3258-448D-9D28-8A89FD1219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56C095D-A8CD-4DFE-A058-4EA49B246D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4837AA5-EC30-4818-9CE7-F914698A9EF1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69314886-F39F-4D61-ACB2-C2E0B1EF01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BB67F6-5894-4442-9666-1780C06119A7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878ED6-173F-4622-BA06-BE63620556A4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6A4EDA4F-A52C-4647-88E1-32F6BC9A6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5CC2E7BC-2691-41FF-B3A4-A2B955210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F5B758BE-93F5-4EED-BEDF-8AA662079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altLang="ko-KR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altLang="ko-KR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altLang="ko-KR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altLang="ko-KR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altLang="ko-KR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altLang="ko-KR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altLang="ko-KR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altLang="ko-KR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E10D24-D04C-4BF8-815C-43D92BC6B706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30F453C2-06D6-426D-949A-56B7A512F66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D0DD87-2B3C-40F5-8451-4DE49BA92FCA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B3CD4C-616E-4C4D-BEEB-EEAD3A7AB786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6F96FC7-7A6E-4309-A62D-0212A8709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6FD1AB8C-0C8E-4F11-8868-0E1AE34F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4C0BF812-988B-449F-8729-7032C1724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altLang="ko-KR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0BFCD8C-F80E-405B-8B3F-A5621D3E89E3}"/>
              </a:ext>
            </a:extLst>
          </p:cNvPr>
          <p:cNvGrpSpPr/>
          <p:nvPr userDrawn="1"/>
        </p:nvGrpSpPr>
        <p:grpSpPr>
          <a:xfrm>
            <a:off x="11049351" y="235625"/>
            <a:ext cx="1123936" cy="897213"/>
            <a:chOff x="11049351" y="235625"/>
            <a:chExt cx="1123936" cy="897213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D03A6794-EC21-458D-9389-AD49F1B20A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6737" r="30737"/>
            <a:stretch/>
          </p:blipFill>
          <p:spPr>
            <a:xfrm>
              <a:off x="11049351" y="235625"/>
              <a:ext cx="1066125" cy="8972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A726DD-73F7-46E7-B931-2624134A6C34}"/>
                </a:ext>
              </a:extLst>
            </p:cNvPr>
            <p:cNvSpPr/>
            <p:nvPr userDrawn="1"/>
          </p:nvSpPr>
          <p:spPr>
            <a:xfrm>
              <a:off x="11894358" y="730925"/>
              <a:ext cx="278929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6F0364-ED24-4EB2-8F98-2CBF8FFDC047}"/>
                </a:ext>
              </a:extLst>
            </p:cNvPr>
            <p:cNvSpPr/>
            <p:nvPr userDrawn="1"/>
          </p:nvSpPr>
          <p:spPr>
            <a:xfrm>
              <a:off x="11083751" y="759752"/>
              <a:ext cx="498662" cy="1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838510BB-51ED-4EBD-8CE7-10025CCAF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53484" b="26303"/>
          <a:stretch/>
        </p:blipFill>
        <p:spPr>
          <a:xfrm>
            <a:off x="10901539" y="173972"/>
            <a:ext cx="664204" cy="17811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BB15BD9-9675-463F-889A-0F9D70A7C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349" r="64800" b="25317"/>
          <a:stretch/>
        </p:blipFill>
        <p:spPr>
          <a:xfrm>
            <a:off x="10765013" y="138992"/>
            <a:ext cx="541817" cy="12827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8EC7E20-9F57-40AB-8F08-89A1F2DB28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888" t="72296" b="8893"/>
          <a:stretch/>
        </p:blipFill>
        <p:spPr>
          <a:xfrm>
            <a:off x="11041013" y="343768"/>
            <a:ext cx="664204" cy="165760"/>
          </a:xfrm>
          <a:prstGeom prst="rect">
            <a:avLst/>
          </a:prstGeom>
        </p:spPr>
      </p:pic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ko-KR" noProof="0"/>
              <a:t>Click icon to add table</a:t>
            </a:r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7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5.png"/><Relationship Id="rId7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10" Type="http://schemas.openxmlformats.org/officeDocument/2006/relationships/image" Target="../media/image23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a city&#10;&#10;Description automatically generated">
            <a:extLst>
              <a:ext uri="{FF2B5EF4-FFF2-40B4-BE49-F238E27FC236}">
                <a16:creationId xmlns:a16="http://schemas.microsoft.com/office/drawing/2014/main" id="{53BBD1A7-A394-462B-B464-9A2F96E4A1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91" r="689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1882259"/>
            <a:ext cx="4853573" cy="1616252"/>
          </a:xfrm>
        </p:spPr>
        <p:txBody>
          <a:bodyPr>
            <a:noAutofit/>
          </a:bodyPr>
          <a:lstStyle/>
          <a:p>
            <a:r>
              <a:rPr lang="en-US" sz="3600" dirty="0"/>
              <a:t>Grid-based Cyclic Multi-robot Allocation for </a:t>
            </a:r>
            <a:br>
              <a:rPr lang="en-US" sz="3600" dirty="0"/>
            </a:br>
            <a:r>
              <a:rPr lang="en-US" sz="3600" dirty="0"/>
              <a:t>Object Carrying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01062"/>
            <a:ext cx="4854339" cy="1616251"/>
          </a:xfrm>
        </p:spPr>
        <p:txBody>
          <a:bodyPr/>
          <a:lstStyle/>
          <a:p>
            <a:r>
              <a:rPr lang="en-US" sz="2000" dirty="0"/>
              <a:t>Jee Hwan Park</a:t>
            </a:r>
          </a:p>
          <a:p>
            <a:r>
              <a:rPr lang="en-US" altLang="ko-KR" sz="1400" i="1" dirty="0"/>
              <a:t>School of Mechanical Engineering</a:t>
            </a:r>
            <a:endParaRPr lang="en-US" sz="1400" i="1" dirty="0"/>
          </a:p>
          <a:p>
            <a:r>
              <a:rPr lang="en-US" sz="1400" i="1" dirty="0"/>
              <a:t>07/24/2020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49B68-6714-49DD-B4B3-BBBED5409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i="1" dirty="0"/>
              <a:t>Pushing, Grasping and Caging strategies</a:t>
            </a:r>
            <a:endParaRPr lang="ko-KR" altLang="en-US" i="1" dirty="0"/>
          </a:p>
        </p:txBody>
      </p:sp>
      <p:pic>
        <p:nvPicPr>
          <p:cNvPr id="14" name="Picture Placeholder 13" descr="A picture containing orange, table, toy, small&#10;&#10;Description automatically generated">
            <a:extLst>
              <a:ext uri="{FF2B5EF4-FFF2-40B4-BE49-F238E27FC236}">
                <a16:creationId xmlns:a16="http://schemas.microsoft.com/office/drawing/2014/main" id="{FE5350BD-0630-4F65-9D38-88512AEE7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35" r="18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23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Pushing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Pushing strategy is the methods of using multi-robots that are not attached to the object.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Multi-robots exerts pushing forces on the object to overcome </a:t>
            </a:r>
            <a:r>
              <a:rPr lang="en-US" altLang="ko-KR" b="1" dirty="0"/>
              <a:t>frictional force, gravitational force</a:t>
            </a:r>
            <a:r>
              <a:rPr lang="en-US" altLang="ko-KR" dirty="0"/>
              <a:t> and other </a:t>
            </a:r>
            <a:r>
              <a:rPr lang="en-US" altLang="ko-KR" b="1" dirty="0"/>
              <a:t>dynamical force</a:t>
            </a:r>
            <a:r>
              <a:rPr lang="en-US" altLang="ko-KR" dirty="0"/>
              <a:t> during the transportation.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The pushing strategy may appear to be simple but this strategy has challenge of </a:t>
            </a:r>
            <a:r>
              <a:rPr lang="en-US" altLang="ko-KR" b="1" dirty="0"/>
              <a:t>alignment</a:t>
            </a:r>
            <a:r>
              <a:rPr lang="en-US" altLang="ko-KR" dirty="0"/>
              <a:t> of the total force created by each robots.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6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Pushing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altLang="ko-KR" b="1" i="1" dirty="0"/>
              <a:t>A strategy for transporting tall objects with a swarm of miniature mobile robots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Uses </a:t>
            </a:r>
            <a:r>
              <a:rPr lang="en-US" altLang="ko-KR" sz="2200" b="1" dirty="0"/>
              <a:t>swarm of mobile</a:t>
            </a:r>
            <a:r>
              <a:rPr lang="en-US" altLang="ko-KR" sz="2200" dirty="0"/>
              <a:t> robots to push the object to the desired goal.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b="1" dirty="0"/>
              <a:t>Finite state machine </a:t>
            </a:r>
            <a:r>
              <a:rPr lang="en-US" altLang="ko-KR" sz="2200" dirty="0"/>
              <a:t>is designed and each robot relocates to push the object.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Each robot has 8 </a:t>
            </a:r>
            <a:r>
              <a:rPr lang="en-US" altLang="ko-KR" sz="2200" b="1" dirty="0"/>
              <a:t>proximity sensors</a:t>
            </a:r>
            <a:r>
              <a:rPr lang="en-US" altLang="ko-KR" sz="2200" dirty="0"/>
              <a:t> to detect the object and one </a:t>
            </a:r>
            <a:r>
              <a:rPr lang="en-US" altLang="ko-KR" sz="2200" b="1" dirty="0"/>
              <a:t>color sensor </a:t>
            </a:r>
            <a:r>
              <a:rPr lang="en-US" altLang="ko-KR" sz="2200" dirty="0"/>
              <a:t>to detect the object and the goal.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Fig. 1.">
            <a:extLst>
              <a:ext uri="{FF2B5EF4-FFF2-40B4-BE49-F238E27FC236}">
                <a16:creationId xmlns:a16="http://schemas.microsoft.com/office/drawing/2014/main" id="{FC7975EF-1F1D-433B-9F05-25D44FE8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30" y="3775022"/>
            <a:ext cx="3672536" cy="2454329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g. 2.">
            <a:extLst>
              <a:ext uri="{FF2B5EF4-FFF2-40B4-BE49-F238E27FC236}">
                <a16:creationId xmlns:a16="http://schemas.microsoft.com/office/drawing/2014/main" id="{D9CFF82D-7970-4A1A-937C-32F8A667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63" y="3775022"/>
            <a:ext cx="3740797" cy="24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D4C44-BC70-4963-9DEA-E959235ED53A}"/>
              </a:ext>
            </a:extLst>
          </p:cNvPr>
          <p:cNvSpPr/>
          <p:nvPr/>
        </p:nvSpPr>
        <p:spPr>
          <a:xfrm>
            <a:off x="4194389" y="6233028"/>
            <a:ext cx="3803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Pushing application by Chen and Gauci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9229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Grasping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Grasping strategy transports object by a robot that is physically attached to an object.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Strategy can be accomplished using robots with the </a:t>
            </a:r>
            <a:r>
              <a:rPr lang="en-US" altLang="ko-KR" b="1" dirty="0"/>
              <a:t>grasping mechanism </a:t>
            </a:r>
            <a:r>
              <a:rPr lang="en-US" altLang="ko-KR" dirty="0"/>
              <a:t>such as robotic arms.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grasping strategy provides </a:t>
            </a:r>
            <a:r>
              <a:rPr lang="en-US" altLang="ko-KR" b="1" dirty="0"/>
              <a:t>a better control </a:t>
            </a:r>
            <a:r>
              <a:rPr lang="en-US" altLang="ko-KR" dirty="0"/>
              <a:t>of the object once it is grasped and lifted.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Re-positioning of the object using this mechanism is dependent on the </a:t>
            </a:r>
            <a:r>
              <a:rPr lang="en-US" altLang="ko-KR" b="1" dirty="0"/>
              <a:t>weight of the object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Grasping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altLang="ko-KR" b="1" dirty="0"/>
              <a:t>Kinematic multi-robot manipulation with no communication using force feedback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The application introduces a multi-robot system to transport an object using a group of four robots.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The </a:t>
            </a:r>
            <a:r>
              <a:rPr lang="en-US" altLang="ko-KR" sz="2200" b="1" dirty="0"/>
              <a:t>leading robot pulls </a:t>
            </a:r>
            <a:r>
              <a:rPr lang="en-US" altLang="ko-KR" sz="2200" dirty="0"/>
              <a:t>the object and perceives the direction towards the goal and other </a:t>
            </a:r>
            <a:r>
              <a:rPr lang="en-US" altLang="ko-KR" sz="2200" b="1" dirty="0"/>
              <a:t>three robots pushes</a:t>
            </a:r>
            <a:r>
              <a:rPr lang="en-US" altLang="ko-KR" sz="2200" dirty="0"/>
              <a:t> the object to produce enough force.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The control model requires information beforehand such as </a:t>
            </a:r>
            <a:r>
              <a:rPr lang="en-US" altLang="ko-KR" sz="2200" b="1" dirty="0"/>
              <a:t>mass of the object</a:t>
            </a:r>
            <a:r>
              <a:rPr lang="en-US" altLang="ko-KR" sz="2200" dirty="0"/>
              <a:t>, </a:t>
            </a:r>
            <a:r>
              <a:rPr lang="en-US" altLang="ko-KR" sz="2200" b="1" dirty="0"/>
              <a:t>friction coefficients</a:t>
            </a:r>
            <a:r>
              <a:rPr lang="en-US" altLang="ko-KR" sz="2200" dirty="0"/>
              <a:t> and </a:t>
            </a:r>
            <a:r>
              <a:rPr lang="en-US" altLang="ko-KR" sz="2200" b="1" dirty="0"/>
              <a:t>total number of the robots</a:t>
            </a:r>
            <a:r>
              <a:rPr lang="en-US" altLang="ko-KR" sz="2200" dirty="0"/>
              <a:t> forming the group.</a:t>
            </a:r>
          </a:p>
          <a:p>
            <a:pPr>
              <a:buClr>
                <a:schemeClr val="accent2"/>
              </a:buClr>
            </a:pPr>
            <a:endParaRPr lang="en-US" altLang="ko-KR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C6B3E9-B952-49F0-A464-3677B21B951C}"/>
              </a:ext>
            </a:extLst>
          </p:cNvPr>
          <p:cNvGrpSpPr/>
          <p:nvPr/>
        </p:nvGrpSpPr>
        <p:grpSpPr>
          <a:xfrm>
            <a:off x="3029844" y="4404544"/>
            <a:ext cx="6132312" cy="1951806"/>
            <a:chOff x="3135513" y="4404544"/>
            <a:chExt cx="6132312" cy="1951806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F319CD89-DA10-4CBD-9FE4-2C8596A8C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1877" y="4405364"/>
              <a:ext cx="3315948" cy="1950986"/>
            </a:xfrm>
            <a:prstGeom prst="rect">
              <a:avLst/>
            </a:prstGeom>
          </p:spPr>
        </p:pic>
        <p:pic>
          <p:nvPicPr>
            <p:cNvPr id="5" name="Picture 4" descr="A picture containing table, person&#10;&#10;Description automatically generated">
              <a:extLst>
                <a:ext uri="{FF2B5EF4-FFF2-40B4-BE49-F238E27FC236}">
                  <a16:creationId xmlns:a16="http://schemas.microsoft.com/office/drawing/2014/main" id="{B7AAF592-5C14-428F-BA6C-C48B5D53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513" y="4404544"/>
              <a:ext cx="2816364" cy="1950986"/>
            </a:xfrm>
            <a:prstGeom prst="flowChartPunchedCard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F029F48-9EF4-41B5-9EF8-6BB64BFA56FB}"/>
              </a:ext>
            </a:extLst>
          </p:cNvPr>
          <p:cNvSpPr/>
          <p:nvPr/>
        </p:nvSpPr>
        <p:spPr>
          <a:xfrm>
            <a:off x="3911523" y="6352143"/>
            <a:ext cx="4368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Grasping application by Wang and </a:t>
            </a:r>
            <a:r>
              <a:rPr lang="en-US" altLang="ko-KR" i="1" dirty="0" err="1"/>
              <a:t>Schwager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69870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Caging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Caging strategy intentionally </a:t>
            </a:r>
            <a:r>
              <a:rPr lang="en-US" altLang="ko-KR" b="1" dirty="0"/>
              <a:t>encloses</a:t>
            </a:r>
            <a:r>
              <a:rPr lang="en-US" altLang="ko-KR" dirty="0"/>
              <a:t> the object by group of robots and ensures that the object follows the planned trajectories.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From the start of the transportation to the end, the object will be </a:t>
            </a:r>
            <a:r>
              <a:rPr lang="en-US" altLang="ko-KR" b="1" dirty="0"/>
              <a:t>surrounded</a:t>
            </a:r>
            <a:r>
              <a:rPr lang="en-US" altLang="ko-KR" dirty="0"/>
              <a:t> to avoid any desertion from the enclosure.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The main challenge of the strategy is the </a:t>
            </a:r>
            <a:r>
              <a:rPr lang="en-US" altLang="ko-KR" b="1" dirty="0"/>
              <a:t>allocation</a:t>
            </a:r>
            <a:r>
              <a:rPr lang="en-US" altLang="ko-KR" dirty="0"/>
              <a:t> and </a:t>
            </a:r>
            <a:r>
              <a:rPr lang="en-US" altLang="ko-KR" b="1" dirty="0"/>
              <a:t>positioning</a:t>
            </a:r>
            <a:r>
              <a:rPr lang="en-US" altLang="ko-KR" dirty="0"/>
              <a:t> of robots.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7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Related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Caging strategy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altLang="ko-KR" b="1" dirty="0"/>
              <a:t>Multirobot Object Transport via Robust Caging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The control algorithm to collectively transport an object using a group of relatively low-cost robots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Uses the quality of </a:t>
            </a:r>
            <a:r>
              <a:rPr lang="en-US" altLang="ko-KR" sz="2200" b="1" dirty="0"/>
              <a:t>complete robustness </a:t>
            </a:r>
            <a:r>
              <a:rPr lang="en-US" altLang="ko-KR" sz="2200" dirty="0"/>
              <a:t>to first optimize the number of robots in the initial formation, and then reorient and move the formation. </a:t>
            </a:r>
          </a:p>
          <a:p>
            <a:pPr lvl="1">
              <a:buClr>
                <a:schemeClr val="accent2"/>
              </a:buClr>
            </a:pPr>
            <a:r>
              <a:rPr lang="en-US" altLang="ko-KR" sz="2200" dirty="0"/>
              <a:t>The method is </a:t>
            </a:r>
            <a:r>
              <a:rPr lang="en-US" altLang="ko-KR" sz="2200" b="1" dirty="0"/>
              <a:t>free of force analysis </a:t>
            </a:r>
            <a:r>
              <a:rPr lang="en-US" altLang="ko-KR" sz="2200" dirty="0"/>
              <a:t>and therefore less prone to sensor errors and failures.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029F48-9EF4-41B5-9EF8-6BB64BFA56FB}"/>
              </a:ext>
            </a:extLst>
          </p:cNvPr>
          <p:cNvSpPr/>
          <p:nvPr/>
        </p:nvSpPr>
        <p:spPr>
          <a:xfrm>
            <a:off x="3911523" y="6072743"/>
            <a:ext cx="410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Grasping application by Weiwei and </a:t>
            </a:r>
            <a:r>
              <a:rPr lang="en-US" altLang="ko-KR" i="1" dirty="0" err="1"/>
              <a:t>Boxin</a:t>
            </a:r>
            <a:endParaRPr lang="ko-KR" altLang="en-US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20B328-2C6D-4253-85E5-D73432661553}"/>
              </a:ext>
            </a:extLst>
          </p:cNvPr>
          <p:cNvGrpSpPr/>
          <p:nvPr/>
        </p:nvGrpSpPr>
        <p:grpSpPr>
          <a:xfrm>
            <a:off x="2499958" y="4245476"/>
            <a:ext cx="7192083" cy="1708205"/>
            <a:chOff x="2648666" y="4238800"/>
            <a:chExt cx="7192083" cy="1708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E28F71-796C-432B-8591-F40C744D2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6132" y="4268658"/>
              <a:ext cx="4754617" cy="1597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AD3795-9C7F-4793-B916-417BE27AA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8666" y="4238800"/>
              <a:ext cx="2295889" cy="1708205"/>
            </a:xfrm>
            <a:prstGeom prst="flowChartPunchedCard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85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49B68-6714-49DD-B4B3-BBBED5409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i="1" dirty="0"/>
              <a:t>Mathematical problem statement and Definitions</a:t>
            </a:r>
            <a:endParaRPr lang="ko-KR" altLang="en-US" i="1" dirty="0"/>
          </a:p>
        </p:txBody>
      </p:sp>
      <p:pic>
        <p:nvPicPr>
          <p:cNvPr id="18" name="Picture Placeholder 17" descr="A picture containing indoor, table, sitting, cup&#10;&#10;Description automatically generated">
            <a:extLst>
              <a:ext uri="{FF2B5EF4-FFF2-40B4-BE49-F238E27FC236}">
                <a16:creationId xmlns:a16="http://schemas.microsoft.com/office/drawing/2014/main" id="{C3DD8DC4-004D-4E91-BFDF-F2C089AC1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7680" r="8112"/>
          <a:stretch/>
        </p:blipFill>
        <p:spPr>
          <a:xfrm>
            <a:off x="6604000" y="0"/>
            <a:ext cx="5588000" cy="6872249"/>
          </a:xfrm>
        </p:spPr>
      </p:pic>
    </p:spTree>
    <p:extLst>
      <p:ext uri="{BB962C8B-B14F-4D97-AF65-F5344CB8AC3E}">
        <p14:creationId xmlns:p14="http://schemas.microsoft.com/office/powerpoint/2010/main" val="11978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Object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For Grid based Cyclic Robot Allocation (GCRA) method, the object is handled in </a:t>
                </a:r>
                <a:r>
                  <a:rPr lang="en-US" altLang="ko-KR" b="1" dirty="0"/>
                  <a:t>two dimensional</a:t>
                </a:r>
                <a:r>
                  <a:rPr lang="en-US" altLang="ko-KR" dirty="0"/>
                  <a:t> space.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Let the object to be defined as an arbitrary </a:t>
                </a:r>
                <a:r>
                  <a:rPr lang="en-US" altLang="ko-KR" b="1" dirty="0"/>
                  <a:t>planar shape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ko-KR" dirty="0"/>
                  <a:t>consisting of the set of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ko-KR" b="1" dirty="0"/>
                  <a:t> boundary points</a:t>
                </a:r>
                <a:r>
                  <a:rPr lang="en-US" altLang="ko-KR" dirty="0"/>
                  <a:t>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 mass of the object is equally distributed and the planar shape </a:t>
                </a:r>
                <a:r>
                  <a:rPr lang="ko-KR" altLang="en-US" dirty="0"/>
                  <a:t>𝑪</a:t>
                </a:r>
                <a:r>
                  <a:rPr lang="en-US" altLang="ko-KR" dirty="0"/>
                  <a:t> is consistent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r>
                  <a:rPr lang="en-US" altLang="ko-KR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altLang="ko-KR" b="1" dirty="0"/>
                  <a:t> is always with in the boundary of </a:t>
                </a:r>
                <a:r>
                  <a:rPr lang="ko-KR" altLang="en-US" b="1" dirty="0"/>
                  <a:t>𝑪</a:t>
                </a:r>
                <a:endParaRPr lang="en-US" altLang="ko-KR" b="1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7D64F00-ED47-4A64-BFAA-26FE5E57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43" y="4549458"/>
            <a:ext cx="3164619" cy="209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64544-0745-4C95-AD24-6F1B7A4458F1}"/>
                  </a:ext>
                </a:extLst>
              </p:cNvPr>
              <p:cNvSpPr txBox="1"/>
              <p:nvPr/>
            </p:nvSpPr>
            <p:spPr>
              <a:xfrm>
                <a:off x="6581925" y="4459993"/>
                <a:ext cx="1888081" cy="303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64544-0745-4C95-AD24-6F1B7A44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25" y="4459993"/>
                <a:ext cx="1888081" cy="303929"/>
              </a:xfrm>
              <a:prstGeom prst="rect">
                <a:avLst/>
              </a:prstGeom>
              <a:blipFill>
                <a:blip r:embed="rId4"/>
                <a:stretch>
                  <a:fillRect l="-2589" r="-971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CAE63E-E32F-4448-BF44-15074044981F}"/>
                  </a:ext>
                </a:extLst>
              </p:cNvPr>
              <p:cNvSpPr txBox="1"/>
              <p:nvPr/>
            </p:nvSpPr>
            <p:spPr>
              <a:xfrm>
                <a:off x="6617339" y="5156138"/>
                <a:ext cx="1522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CAE63E-E32F-4448-BF44-15074044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39" y="5156138"/>
                <a:ext cx="1522468" cy="276999"/>
              </a:xfrm>
              <a:prstGeom prst="rect">
                <a:avLst/>
              </a:prstGeom>
              <a:blipFill>
                <a:blip r:embed="rId5"/>
                <a:stretch>
                  <a:fillRect l="-321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A2ECE-A56D-4507-94F2-CAA7E0CE676C}"/>
                  </a:ext>
                </a:extLst>
              </p:cNvPr>
              <p:cNvSpPr txBox="1"/>
              <p:nvPr/>
            </p:nvSpPr>
            <p:spPr>
              <a:xfrm>
                <a:off x="6581925" y="5825353"/>
                <a:ext cx="17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A2ECE-A56D-4507-94F2-CAA7E0CE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25" y="5825353"/>
                <a:ext cx="1707712" cy="276999"/>
              </a:xfrm>
              <a:prstGeom prst="rect">
                <a:avLst/>
              </a:prstGeom>
              <a:blipFill>
                <a:blip r:embed="rId6"/>
                <a:stretch>
                  <a:fillRect l="-2857" t="-4444" r="-214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62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Based on the object’s properties (COM and shape), the grid is generated.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Grid properties includes horizontal gap,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 vertical gap,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altLang="ko-KR" b="1" dirty="0"/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Robots are located at the cross points of the grid.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Robots are divided in two group, </a:t>
                </a:r>
                <a:r>
                  <a:rPr lang="en-US" altLang="ko-KR" b="1" dirty="0"/>
                  <a:t>set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</a:t>
                </a:r>
                <a:r>
                  <a:rPr lang="en-US" altLang="ko-KR" b="1" dirty="0"/>
                  <a:t> set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ko-KR" b="1" dirty="0"/>
                  <a:t> 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F035B15B-3646-433F-83AC-BEE6CA4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10" y="3977437"/>
            <a:ext cx="3332192" cy="2055063"/>
          </a:xfrm>
          <a:prstGeom prst="rect">
            <a:avLst/>
          </a:prstGeom>
        </p:spPr>
      </p:pic>
      <p:pic>
        <p:nvPicPr>
          <p:cNvPr id="27" name="Picture 26" descr="A picture containing sitting, clock, computer, table&#10;&#10;Description automatically generated">
            <a:extLst>
              <a:ext uri="{FF2B5EF4-FFF2-40B4-BE49-F238E27FC236}">
                <a16:creationId xmlns:a16="http://schemas.microsoft.com/office/drawing/2014/main" id="{97A46E1A-E601-428A-BAD5-B5E77F703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07020"/>
            <a:ext cx="3987771" cy="192548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C5A5E771-F4D1-4B40-8CF3-834E5574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95" y="6267608"/>
            <a:ext cx="9211009" cy="36512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5CC5B7-CFB7-4B7F-8123-7298933259AD}"/>
              </a:ext>
            </a:extLst>
          </p:cNvPr>
          <p:cNvSpPr/>
          <p:nvPr/>
        </p:nvSpPr>
        <p:spPr>
          <a:xfrm>
            <a:off x="3344115" y="5743852"/>
            <a:ext cx="168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Stable condition</a:t>
            </a:r>
            <a:endParaRPr lang="ko-KR" altLang="en-US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C41CF5-2392-492D-8B3D-2A0A76391CB1}"/>
              </a:ext>
            </a:extLst>
          </p:cNvPr>
          <p:cNvSpPr/>
          <p:nvPr/>
        </p:nvSpPr>
        <p:spPr>
          <a:xfrm>
            <a:off x="7381748" y="5743852"/>
            <a:ext cx="1935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Unstable condition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38625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i="1" dirty="0"/>
              <a:t>Grid based Cyclic Multi-robot Allocation for object carrying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Introduction</a:t>
            </a:r>
          </a:p>
          <a:p>
            <a:pPr lvl="0"/>
            <a:r>
              <a:rPr lang="en-US" dirty="0"/>
              <a:t>Related Works</a:t>
            </a:r>
          </a:p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Proposed Solution</a:t>
            </a:r>
          </a:p>
          <a:p>
            <a:pPr lvl="0"/>
            <a:r>
              <a:rPr lang="en-US" dirty="0"/>
              <a:t>Validation</a:t>
            </a:r>
          </a:p>
          <a:p>
            <a:pPr lvl="0"/>
            <a:r>
              <a:rPr lang="en-US" dirty="0"/>
              <a:t>Conclusion &amp; Future works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7" name="Picture Placeholder 36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62CD6DD6-B7EF-4BB9-9295-C789A6E8DC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863" t="207" r="24929" b="-207"/>
          <a:stretch/>
        </p:blipFill>
        <p:spPr>
          <a:xfrm>
            <a:off x="6604000" y="0"/>
            <a:ext cx="5588000" cy="6872249"/>
          </a:xfr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Stability 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As robots travels in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travels twice faster than that of robots,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dirty="0"/>
                  <a:t>. 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Causes </a:t>
                </a:r>
                <a:r>
                  <a:rPr lang="en-US" altLang="ko-KR" b="1" dirty="0"/>
                  <a:t>lost of contact </a:t>
                </a:r>
                <a:r>
                  <a:rPr lang="en-US" altLang="ko-KR" dirty="0"/>
                  <a:t>of set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Possibility of </a:t>
                </a:r>
                <a:r>
                  <a:rPr lang="en-US" altLang="ko-KR" b="1" dirty="0"/>
                  <a:t>instability of object </a:t>
                </a:r>
                <a:r>
                  <a:rPr lang="en-US" altLang="ko-KR" dirty="0"/>
                  <a:t>and leads to failure of transportation.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b="1" dirty="0"/>
                  <a:t>Definition</a:t>
                </a:r>
                <a:r>
                  <a:rPr lang="en-US" altLang="ko-KR" dirty="0"/>
                  <a:t> of stability needs to be set.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F035B15B-3646-433F-83AC-BEE6CA4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10" y="3977437"/>
            <a:ext cx="3332192" cy="2055063"/>
          </a:xfrm>
          <a:prstGeom prst="rect">
            <a:avLst/>
          </a:prstGeom>
        </p:spPr>
      </p:pic>
      <p:pic>
        <p:nvPicPr>
          <p:cNvPr id="27" name="Picture 26" descr="A picture containing sitting, clock, computer, table&#10;&#10;Description automatically generated">
            <a:extLst>
              <a:ext uri="{FF2B5EF4-FFF2-40B4-BE49-F238E27FC236}">
                <a16:creationId xmlns:a16="http://schemas.microsoft.com/office/drawing/2014/main" id="{97A46E1A-E601-428A-BAD5-B5E77F703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07020"/>
            <a:ext cx="3987771" cy="192548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C5A5E771-F4D1-4B40-8CF3-834E5574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95" y="6267608"/>
            <a:ext cx="9211009" cy="3651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7064F-801D-4000-8CEC-7603C3D2F60A}"/>
              </a:ext>
            </a:extLst>
          </p:cNvPr>
          <p:cNvSpPr/>
          <p:nvPr/>
        </p:nvSpPr>
        <p:spPr>
          <a:xfrm>
            <a:off x="3344115" y="5743852"/>
            <a:ext cx="168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Stable condition</a:t>
            </a:r>
            <a:endParaRPr lang="ko-KR" altLang="en-US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E75E9-5BD0-46D7-B328-37163E3188BB}"/>
              </a:ext>
            </a:extLst>
          </p:cNvPr>
          <p:cNvSpPr/>
          <p:nvPr/>
        </p:nvSpPr>
        <p:spPr>
          <a:xfrm>
            <a:off x="7381748" y="5743852"/>
            <a:ext cx="1935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Unstable condition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00841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Definition 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5">
                <a:extLst>
                  <a:ext uri="{FF2B5EF4-FFF2-40B4-BE49-F238E27FC236}">
                    <a16:creationId xmlns:a16="http://schemas.microsoft.com/office/drawing/2014/main" id="{FC6B6541-8196-47AA-84C4-17B8B4FD9C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029" y="2105025"/>
                <a:ext cx="10101942" cy="42291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IN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Clr>
                    <a:schemeClr val="accent2"/>
                  </a:buClr>
                  <a:buNone/>
                </a:pPr>
                <a:r>
                  <a:rPr lang="en-US" altLang="ko-KR" sz="3200" i="1" dirty="0"/>
                  <a:t>Object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3200" i="1" dirty="0"/>
                  <a:t> of uniform weight distribution being carried by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3200" i="1" dirty="0"/>
                  <a:t> spherical robots forming a convex hull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3200" i="1" dirty="0"/>
                  <a:t>is stable, if the geometric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3200" i="1" dirty="0"/>
                  <a:t> of object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3200" i="1" dirty="0"/>
                  <a:t>is always bounded within the convex hull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3200" i="1" dirty="0"/>
                  <a:t>.</a:t>
                </a:r>
              </a:p>
            </p:txBody>
          </p:sp>
        </mc:Choice>
        <mc:Fallback xmlns="">
          <p:sp>
            <p:nvSpPr>
              <p:cNvPr id="13" name="Content Placeholder 15">
                <a:extLst>
                  <a:ext uri="{FF2B5EF4-FFF2-40B4-BE49-F238E27FC236}">
                    <a16:creationId xmlns:a16="http://schemas.microsoft.com/office/drawing/2014/main" id="{FC6B6541-8196-47AA-84C4-17B8B4FD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2105025"/>
                <a:ext cx="10101942" cy="4229101"/>
              </a:xfrm>
              <a:prstGeom prst="rect">
                <a:avLst/>
              </a:prstGeom>
              <a:blipFill>
                <a:blip r:embed="rId2"/>
                <a:stretch>
                  <a:fillRect l="-483" r="-13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39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Objective definition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Determine the grid spacing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for the grid formation based on the properties of the object.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Determine the minimum number of robots required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en-US" altLang="ko-KR" dirty="0"/>
                  <a:t>, such that stable omni-directional transportation of the object defined as planar shape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with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/>
                  <a:t> is achieved based on the stability criterion defined in </a:t>
                </a:r>
                <a:r>
                  <a:rPr lang="en-US" altLang="ko-KR" i="1" dirty="0"/>
                  <a:t>Definition 1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695" r="-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7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49B68-6714-49DD-B4B3-BBBED5409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i="1" dirty="0"/>
              <a:t>Grid generation, Robot allocation and Definition 2</a:t>
            </a:r>
            <a:endParaRPr lang="ko-KR" altLang="en-US" i="1" dirty="0"/>
          </a:p>
        </p:txBody>
      </p:sp>
      <p:pic>
        <p:nvPicPr>
          <p:cNvPr id="13" name="Picture Placeholder 12" descr="A picture containing large, sitting, table, group&#10;&#10;Description automatically generated">
            <a:extLst>
              <a:ext uri="{FF2B5EF4-FFF2-40B4-BE49-F238E27FC236}">
                <a16:creationId xmlns:a16="http://schemas.microsoft.com/office/drawing/2014/main" id="{01EC83EE-EB3F-467A-AF99-E272DD7487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6424" r="17890"/>
          <a:stretch/>
        </p:blipFill>
        <p:spPr>
          <a:xfrm>
            <a:off x="6604000" y="0"/>
            <a:ext cx="5588000" cy="6872249"/>
          </a:xfrm>
        </p:spPr>
      </p:pic>
    </p:spTree>
    <p:extLst>
      <p:ext uri="{BB962C8B-B14F-4D97-AF65-F5344CB8AC3E}">
        <p14:creationId xmlns:p14="http://schemas.microsoft.com/office/powerpoint/2010/main" val="255028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With defined object 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b="0" dirty="0"/>
                  <a:t> </a:t>
                </a:r>
                <a:r>
                  <a:rPr lang="en-US" altLang="ko-KR" dirty="0"/>
                  <a:t>compute the </a:t>
                </a:r>
                <a:r>
                  <a:rPr lang="en-US" altLang="ko-KR" b="1" dirty="0"/>
                  <a:t>shortest distance </a:t>
                </a:r>
                <a:r>
                  <a:rPr lang="en-US" altLang="ko-KR" dirty="0"/>
                  <a:t>between the center of the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 and define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b="1" dirty="0"/>
                  <a:t>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261E569-B6F7-4268-B820-90353066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07" y="3842160"/>
            <a:ext cx="4023668" cy="267202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FA3490-DC86-4AC6-871B-B490D4DA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75" y="3842160"/>
            <a:ext cx="4027575" cy="267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3C5C21-CFC5-4346-B388-FD55FBA3C47E}"/>
                  </a:ext>
                </a:extLst>
              </p:cNvPr>
              <p:cNvSpPr/>
              <p:nvPr/>
            </p:nvSpPr>
            <p:spPr>
              <a:xfrm>
                <a:off x="3387792" y="2768763"/>
                <a:ext cx="5429115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,∀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0≤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3C5C21-CFC5-4346-B388-FD55FBA3C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92" y="2768763"/>
                <a:ext cx="5429115" cy="410497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D4280C-3FFC-45D9-B68E-00BCB7E0BBA2}"/>
                  </a:ext>
                </a:extLst>
              </p:cNvPr>
              <p:cNvSpPr/>
              <p:nvPr/>
            </p:nvSpPr>
            <p:spPr>
              <a:xfrm>
                <a:off x="5221017" y="3259367"/>
                <a:ext cx="1815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𝒎𝒊𝒏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ko-KR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1" dirty="0"/>
                  <a:t>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D4280C-3FFC-45D9-B68E-00BCB7E0B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017" y="3259367"/>
                <a:ext cx="181562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15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With defined object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set of distances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/>
                  <a:t>, needs to be computed first.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Then,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ko-KR" dirty="0"/>
                  <a:t>, where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 is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695" r="-1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3C5C21-CFC5-4346-B388-FD55FBA3C47E}"/>
                  </a:ext>
                </a:extLst>
              </p:cNvPr>
              <p:cNvSpPr/>
              <p:nvPr/>
            </p:nvSpPr>
            <p:spPr>
              <a:xfrm>
                <a:off x="6435191" y="3862270"/>
                <a:ext cx="4683205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,∀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1,2,…,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3C5C21-CFC5-4346-B388-FD55FBA3C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191" y="3862270"/>
                <a:ext cx="4683205" cy="410497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4F2FF59E-D145-45C1-8CFE-599CAC5F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89" y="3661307"/>
            <a:ext cx="4008655" cy="2846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E58637-8BCB-4960-9042-28A3BB1F7A75}"/>
                  </a:ext>
                </a:extLst>
              </p:cNvPr>
              <p:cNvSpPr/>
              <p:nvPr/>
            </p:nvSpPr>
            <p:spPr>
              <a:xfrm>
                <a:off x="6447776" y="4624027"/>
                <a:ext cx="189192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E58637-8BCB-4960-9042-28A3BB1F7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76" y="4624027"/>
                <a:ext cx="1891928" cy="409856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BC3D4E-64EC-49C7-941B-F74EA2F9AC78}"/>
                  </a:ext>
                </a:extLst>
              </p:cNvPr>
              <p:cNvSpPr/>
              <p:nvPr/>
            </p:nvSpPr>
            <p:spPr>
              <a:xfrm>
                <a:off x="6435191" y="5385142"/>
                <a:ext cx="2587631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BC3D4E-64EC-49C7-941B-F74EA2F9A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191" y="5385142"/>
                <a:ext cx="2587631" cy="390748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2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With defined computed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, define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 by calculating the shortest distance from line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 minimum element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is then confirmed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08F3BB-973E-418F-9D75-A352DE792D8B}"/>
                  </a:ext>
                </a:extLst>
              </p:cNvPr>
              <p:cNvSpPr/>
              <p:nvPr/>
            </p:nvSpPr>
            <p:spPr>
              <a:xfrm>
                <a:off x="6447776" y="4092314"/>
                <a:ext cx="3683509" cy="604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08F3BB-973E-418F-9D75-A352DE79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76" y="4092314"/>
                <a:ext cx="3683509" cy="604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0AFCF1E-A1A5-438A-8A0E-4E752272D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79" y="3534267"/>
            <a:ext cx="4136886" cy="297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846700-0191-4CB9-B869-3E1572058D24}"/>
                  </a:ext>
                </a:extLst>
              </p:cNvPr>
              <p:cNvSpPr/>
              <p:nvPr/>
            </p:nvSpPr>
            <p:spPr>
              <a:xfrm>
                <a:off x="6447776" y="5131036"/>
                <a:ext cx="1737848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𝐦𝐢𝐧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ko-KR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846700-0191-4CB9-B869-3E1572058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76" y="5131036"/>
                <a:ext cx="1737848" cy="394788"/>
              </a:xfrm>
              <a:prstGeom prst="rect">
                <a:avLst/>
              </a:prstGeom>
              <a:blipFill>
                <a:blip r:embed="rId5"/>
                <a:stretch>
                  <a:fillRect t="-7813" r="-2105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40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generation, exceptional case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For the exceptional case where every elements of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ko-KR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ko-KR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/>
                  <a:t>is equal</a:t>
                </a:r>
                <a:r>
                  <a:rPr lang="en-US" altLang="ko-KR" dirty="0"/>
                  <a:t>, such as circular shape, the grid gaps are compared and the smaller gap is used for both horizontal and vertical grid spacing.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This makes the required number of robot larger but ensures the stability of the object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 r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46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With computed properties of the grid, the grid will look as shown below.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Before moving on, we assume that the weight of the object is heavy enough to generate the friction and </a:t>
                </a:r>
                <a:r>
                  <a:rPr lang="en-US" altLang="ko-KR" b="1" dirty="0"/>
                  <a:t>no-slip</a:t>
                </a:r>
                <a:r>
                  <a:rPr lang="en-US" altLang="ko-KR" dirty="0"/>
                  <a:t> condition is satisfied.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In reality, safety margin,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is added.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064F69-F2E6-490D-A198-693843D7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33" y="3691100"/>
            <a:ext cx="4479464" cy="29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Robot allocation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 possible positions of the robots to ensure the stability of the object are all the </a:t>
                </a:r>
                <a:r>
                  <a:rPr lang="en-US" altLang="ko-KR" b="1" dirty="0"/>
                  <a:t>grid intersections</a:t>
                </a:r>
                <a:r>
                  <a:rPr lang="en-US" altLang="ko-KR" dirty="0"/>
                  <a:t>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b="1" dirty="0"/>
                  <a:t>Set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robots has direct relations of the speed to the speed of the translation.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Extra robots are allocated in </a:t>
                </a:r>
                <a:r>
                  <a:rPr lang="en-US" altLang="ko-KR" b="1" dirty="0"/>
                  <a:t>every direction </a:t>
                </a:r>
                <a:r>
                  <a:rPr lang="en-US" altLang="ko-KR" dirty="0"/>
                  <a:t>on the grid to surround the set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these groups are </a:t>
                </a:r>
                <a:r>
                  <a:rPr lang="en-US" altLang="ko-KR" b="1" dirty="0"/>
                  <a:t>set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2BB5D24-B578-47CD-AA22-F15B0F3E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26" y="3623471"/>
            <a:ext cx="3964899" cy="269837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8D0D12B-B17E-4706-9B5C-8DABFF79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6392113"/>
            <a:ext cx="9211009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8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Background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Object transportation using multi-robot systems has been a popular research topic due to its robustness and fault tolerant feature.</a:t>
            </a:r>
          </a:p>
          <a:p>
            <a:pPr>
              <a:buClr>
                <a:schemeClr val="accent2"/>
              </a:buClr>
            </a:pPr>
            <a:r>
              <a:rPr lang="en-US" dirty="0"/>
              <a:t>Traditional methods of object transportations are </a:t>
            </a:r>
            <a:r>
              <a:rPr lang="en-US" b="1" dirty="0"/>
              <a:t>Pushing, Grasping and Caging</a:t>
            </a:r>
            <a:r>
              <a:rPr lang="en-US" dirty="0"/>
              <a:t>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 descr="A picture containing table, small, sitting, little&#10;&#10;Description automatically generated">
            <a:extLst>
              <a:ext uri="{FF2B5EF4-FFF2-40B4-BE49-F238E27FC236}">
                <a16:creationId xmlns:a16="http://schemas.microsoft.com/office/drawing/2014/main" id="{2A0237BE-34DA-41BF-80A5-F9221CB0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80" y="3380372"/>
            <a:ext cx="3258622" cy="2170565"/>
          </a:xfrm>
          <a:prstGeom prst="flowChartPunchedCard">
            <a:avLst/>
          </a:prstGeom>
        </p:spPr>
      </p:pic>
      <p:pic>
        <p:nvPicPr>
          <p:cNvPr id="13" name="Picture 12" descr="A picture containing table, person&#10;&#10;Description automatically generated">
            <a:extLst>
              <a:ext uri="{FF2B5EF4-FFF2-40B4-BE49-F238E27FC236}">
                <a16:creationId xmlns:a16="http://schemas.microsoft.com/office/drawing/2014/main" id="{C1B48C0D-7502-445C-AAC3-19508103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85" y="3380373"/>
            <a:ext cx="3133339" cy="2170565"/>
          </a:xfrm>
          <a:prstGeom prst="flowChartPunchedCard">
            <a:avLst/>
          </a:prstGeom>
        </p:spPr>
      </p:pic>
      <p:pic>
        <p:nvPicPr>
          <p:cNvPr id="23" name="Picture 22" descr="A picture containing indoor, table, sitting, room&#10;&#10;Description automatically generated">
            <a:extLst>
              <a:ext uri="{FF2B5EF4-FFF2-40B4-BE49-F238E27FC236}">
                <a16:creationId xmlns:a16="http://schemas.microsoft.com/office/drawing/2014/main" id="{718ED130-6203-46F0-90A1-FF08827C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86" y="3380374"/>
            <a:ext cx="3244142" cy="2170565"/>
          </a:xfrm>
          <a:prstGeom prst="flowChartPunchedCard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99BA0D5-0DC6-4B22-9640-85C3E4427BC5}"/>
              </a:ext>
            </a:extLst>
          </p:cNvPr>
          <p:cNvSpPr/>
          <p:nvPr/>
        </p:nvSpPr>
        <p:spPr>
          <a:xfrm>
            <a:off x="1357874" y="5578382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Pushing mechanism</a:t>
            </a:r>
            <a:endParaRPr lang="ko-KR" alt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52BABB-FB3F-43CC-B15D-08487184B9D5}"/>
              </a:ext>
            </a:extLst>
          </p:cNvPr>
          <p:cNvSpPr/>
          <p:nvPr/>
        </p:nvSpPr>
        <p:spPr>
          <a:xfrm>
            <a:off x="5024200" y="5549806"/>
            <a:ext cx="214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Grasping mechanism</a:t>
            </a:r>
            <a:endParaRPr lang="ko-KR" altLang="en-US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ADBAA5-9D17-4D19-8DBD-B9BB74B1EC00}"/>
              </a:ext>
            </a:extLst>
          </p:cNvPr>
          <p:cNvSpPr/>
          <p:nvPr/>
        </p:nvSpPr>
        <p:spPr>
          <a:xfrm>
            <a:off x="8942361" y="5549806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Caging mechanism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Robot allocation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 possible positions of the robots to ensure the stability of the object are all the </a:t>
                </a:r>
                <a:r>
                  <a:rPr lang="en-US" altLang="ko-KR" b="1" dirty="0"/>
                  <a:t>grid intersections</a:t>
                </a:r>
                <a:r>
                  <a:rPr lang="en-US" altLang="ko-KR" dirty="0"/>
                  <a:t>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b="1" dirty="0"/>
                  <a:t>Set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robots has direct relations of the speed to the speed of the translation. 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Extra robots are allocated in </a:t>
                </a:r>
                <a:r>
                  <a:rPr lang="en-US" altLang="ko-KR" b="1" dirty="0"/>
                  <a:t>every direction </a:t>
                </a:r>
                <a:r>
                  <a:rPr lang="en-US" altLang="ko-KR" dirty="0"/>
                  <a:t>on the grid to surround the set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these groups are </a:t>
                </a:r>
                <a:r>
                  <a:rPr lang="en-US" altLang="ko-KR" b="1" dirty="0"/>
                  <a:t>set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8" y="1803400"/>
                <a:ext cx="11150604" cy="4314826"/>
              </a:xfrm>
              <a:blipFill>
                <a:blip r:embed="rId2"/>
                <a:stretch>
                  <a:fillRect l="-710" t="-1977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2BB5D24-B578-47CD-AA22-F15B0F3E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26" y="3623471"/>
            <a:ext cx="3964899" cy="269837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8D0D12B-B17E-4706-9B5C-8DABFF79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6392113"/>
            <a:ext cx="9211009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8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Definition 2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5">
                <a:extLst>
                  <a:ext uri="{FF2B5EF4-FFF2-40B4-BE49-F238E27FC236}">
                    <a16:creationId xmlns:a16="http://schemas.microsoft.com/office/drawing/2014/main" id="{C6637A93-17A7-475B-A6A0-DE2597F87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029" y="2105025"/>
                <a:ext cx="10101942" cy="4229101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E7A40"/>
                  </a:buClr>
                  <a:buFont typeface="Arial" panose="020B0604020202020204" pitchFamily="34" charset="0"/>
                  <a:buChar char="•"/>
                  <a:defRPr lang="en-IN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Clr>
                    <a:schemeClr val="accent2"/>
                  </a:buClr>
                  <a:buNone/>
                </a:pPr>
                <a:r>
                  <a:rPr lang="en-US" altLang="ko-KR" sz="3200" i="1" dirty="0"/>
                  <a:t>At any given time all robots in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3200" i="1" dirty="0"/>
                  <a:t> must have eight neighboring robots; two along 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3200" i="1" dirty="0"/>
                  <a:t>, two along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3200" i="1" dirty="0"/>
                  <a:t> and four at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3200" i="1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3200" i="1" dirty="0"/>
                  <a:t> diagonal locations from its current position on the grid. The layer of robots fulfilling this requirement and not in set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3200" i="1" dirty="0"/>
                  <a:t> allows omni-directional translation of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3200" i="1" dirty="0"/>
                  <a:t> and constitutes robots of set </a:t>
                </a:r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3200" i="1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15">
                <a:extLst>
                  <a:ext uri="{FF2B5EF4-FFF2-40B4-BE49-F238E27FC236}">
                    <a16:creationId xmlns:a16="http://schemas.microsoft.com/office/drawing/2014/main" id="{C6637A93-17A7-475B-A6A0-DE2597F87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2105025"/>
                <a:ext cx="10101942" cy="4229101"/>
              </a:xfrm>
              <a:prstGeom prst="rect">
                <a:avLst/>
              </a:prstGeom>
              <a:blipFill>
                <a:blip r:embed="rId2"/>
                <a:stretch>
                  <a:fillRect r="-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06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49B68-6714-49DD-B4B3-BBBED5409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i="1" dirty="0" err="1"/>
              <a:t>Matlab</a:t>
            </a:r>
            <a:r>
              <a:rPr lang="en-US" altLang="ko-KR" i="1" dirty="0"/>
              <a:t> simulation, Result and discussion</a:t>
            </a:r>
            <a:endParaRPr lang="ko-KR" altLang="en-US" i="1" dirty="0"/>
          </a:p>
        </p:txBody>
      </p:sp>
      <p:pic>
        <p:nvPicPr>
          <p:cNvPr id="13" name="Picture Placeholder 12" descr="A picture containing large, sitting, table, group&#10;&#10;Description automatically generated">
            <a:extLst>
              <a:ext uri="{FF2B5EF4-FFF2-40B4-BE49-F238E27FC236}">
                <a16:creationId xmlns:a16="http://schemas.microsoft.com/office/drawing/2014/main" id="{01EC83EE-EB3F-467A-AF99-E272DD7487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6424" r="17890"/>
          <a:stretch/>
        </p:blipFill>
        <p:spPr>
          <a:xfrm>
            <a:off x="6604000" y="0"/>
            <a:ext cx="5588000" cy="6872249"/>
          </a:xfrm>
        </p:spPr>
      </p:pic>
    </p:spTree>
    <p:extLst>
      <p:ext uri="{BB962C8B-B14F-4D97-AF65-F5344CB8AC3E}">
        <p14:creationId xmlns:p14="http://schemas.microsoft.com/office/powerpoint/2010/main" val="2727727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Hardware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4D9E50C3-B05D-4EE5-8DF3-5DB8C4270D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7289802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To physically validate the proposed solution, multi-robot system consisting spherical robot is needed. The ideal option for the robot is </a:t>
            </a:r>
            <a:r>
              <a:rPr lang="en-US" altLang="ko-KR" b="1" dirty="0"/>
              <a:t>Sphero</a:t>
            </a:r>
            <a:r>
              <a:rPr lang="en-US" altLang="ko-KR" dirty="0"/>
              <a:t>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The economical robot consists </a:t>
            </a:r>
            <a:r>
              <a:rPr lang="en-US" altLang="ko-KR" b="1" dirty="0"/>
              <a:t>multiple sensors </a:t>
            </a:r>
            <a:r>
              <a:rPr lang="en-US" altLang="ko-KR" dirty="0"/>
              <a:t>such as accelerometer, gyroscope, compass, infrared receiver, infrared emitter, ambient light sensor and motor encoder.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Infrared receiver and emitter, accelerometer and gyroscope can be used to extend the multi-robot system to </a:t>
            </a:r>
            <a:r>
              <a:rPr lang="en-US" altLang="ko-KR" b="1" dirty="0"/>
              <a:t>de-centralized system</a:t>
            </a:r>
            <a:r>
              <a:rPr lang="en-US" altLang="ko-KR" dirty="0"/>
              <a:t> and </a:t>
            </a:r>
            <a:r>
              <a:rPr lang="en-US" altLang="ko-KR" b="1" dirty="0"/>
              <a:t>autonomous</a:t>
            </a:r>
            <a:r>
              <a:rPr lang="en-US" altLang="ko-KR" dirty="0"/>
              <a:t> </a:t>
            </a:r>
            <a:r>
              <a:rPr lang="en-US" altLang="ko-KR" b="1" dirty="0"/>
              <a:t>system</a:t>
            </a:r>
            <a:r>
              <a:rPr lang="en-US" altLang="ko-KR" dirty="0"/>
              <a:t>.</a:t>
            </a:r>
          </a:p>
        </p:txBody>
      </p:sp>
      <p:pic>
        <p:nvPicPr>
          <p:cNvPr id="7172" name="Picture 4" descr="Sphero SPRK+ Review - Tutorial Australia">
            <a:extLst>
              <a:ext uri="{FF2B5EF4-FFF2-40B4-BE49-F238E27FC236}">
                <a16:creationId xmlns:a16="http://schemas.microsoft.com/office/drawing/2014/main" id="{C4D0D2BD-CB15-4DA8-AB17-213FA9C5C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31" y="2293958"/>
            <a:ext cx="2666969" cy="3333710"/>
          </a:xfrm>
          <a:prstGeom prst="snipRoundRect">
            <a:avLst>
              <a:gd name="adj1" fmla="val 16667"/>
              <a:gd name="adj2" fmla="val 315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8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Simulation setup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7" y="1803400"/>
                <a:ext cx="11150809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Preparing multiple Sphero is not the most economical way to validate the proposed solution at current state.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Instead of validating the solution physically, </a:t>
                </a:r>
                <a:r>
                  <a:rPr lang="en-US" altLang="ko-KR" b="1" dirty="0"/>
                  <a:t>simulation</a:t>
                </a:r>
                <a:r>
                  <a:rPr lang="en-US" altLang="ko-KR" dirty="0"/>
                  <a:t> was performed. The simulation should satisfy stated </a:t>
                </a:r>
                <a:r>
                  <a:rPr lang="en-US" altLang="ko-KR" b="1" i="1" dirty="0"/>
                  <a:t>definition 1</a:t>
                </a:r>
                <a:r>
                  <a:rPr lang="en-US" altLang="ko-KR" b="1" dirty="0"/>
                  <a:t> </a:t>
                </a:r>
                <a:r>
                  <a:rPr lang="en-US" altLang="ko-KR" dirty="0"/>
                  <a:t>and </a:t>
                </a:r>
                <a:r>
                  <a:rPr lang="en-US" altLang="ko-KR" b="1" i="1" dirty="0"/>
                  <a:t>definition 2</a:t>
                </a:r>
                <a:r>
                  <a:rPr lang="en-US" altLang="ko-KR" i="1" dirty="0"/>
                  <a:t>.</a:t>
                </a:r>
                <a:endParaRPr lang="en-US" altLang="ko-KR" dirty="0"/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For validation, </a:t>
                </a:r>
                <a:r>
                  <a:rPr lang="en-US" altLang="ko-KR" b="1" dirty="0"/>
                  <a:t>4 different objects </a:t>
                </a:r>
                <a:r>
                  <a:rPr lang="en-US" altLang="ko-KR" dirty="0"/>
                  <a:t>are used:</a:t>
                </a:r>
              </a:p>
              <a:p>
                <a:pPr lvl="1">
                  <a:buClr>
                    <a:schemeClr val="accent2"/>
                  </a:buClr>
                </a:pPr>
                <a:r>
                  <a:rPr lang="en-US" altLang="ko-KR" dirty="0"/>
                  <a:t>Triangular shape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) – general solution</a:t>
                </a:r>
              </a:p>
              <a:p>
                <a:pPr lvl="1">
                  <a:buClr>
                    <a:schemeClr val="accent2"/>
                  </a:buClr>
                </a:pPr>
                <a:r>
                  <a:rPr lang="en-US" altLang="ko-KR" dirty="0"/>
                  <a:t>Rectangular shape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) – general solution</a:t>
                </a:r>
              </a:p>
              <a:p>
                <a:pPr lvl="1">
                  <a:buClr>
                    <a:schemeClr val="accent2"/>
                  </a:buClr>
                </a:pPr>
                <a:r>
                  <a:rPr lang="en-US" altLang="ko-KR" dirty="0"/>
                  <a:t>Arbitrary shape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) – general solution</a:t>
                </a:r>
              </a:p>
              <a:p>
                <a:pPr lvl="1">
                  <a:buClr>
                    <a:schemeClr val="accent2"/>
                  </a:buClr>
                </a:pPr>
                <a:r>
                  <a:rPr lang="en-US" altLang="ko-KR" dirty="0"/>
                  <a:t>Circular shape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dirty="0"/>
                  <a:t>) – exceptional solution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7" y="1803400"/>
                <a:ext cx="11150809" cy="4314826"/>
              </a:xfrm>
              <a:blipFill>
                <a:blip r:embed="rId2"/>
                <a:stretch>
                  <a:fillRect l="-710" t="-1977" r="-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99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 simulation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20697" y="1803400"/>
                <a:ext cx="11150809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Using the simulation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b="1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It followed the stated proposed solution using </a:t>
                </a:r>
                <a:r>
                  <a:rPr lang="en-US" altLang="ko-KR" b="1" dirty="0" err="1"/>
                  <a:t>Matlab</a:t>
                </a:r>
                <a:r>
                  <a:rPr lang="en-US" altLang="ko-KR" dirty="0"/>
                  <a:t>.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Same method is applied to the other objects.</a:t>
                </a:r>
              </a:p>
            </p:txBody>
          </p:sp>
        </mc:Choice>
        <mc:Fallback xmlns="">
          <p:sp>
            <p:nvSpPr>
              <p:cNvPr id="7" name="Content Placeholder 15">
                <a:extLst>
                  <a:ext uri="{FF2B5EF4-FFF2-40B4-BE49-F238E27FC236}">
                    <a16:creationId xmlns:a16="http://schemas.microsoft.com/office/drawing/2014/main" id="{4D9E50C3-B05D-4EE5-8DF3-5DB8C427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20697" y="1803400"/>
                <a:ext cx="11150809" cy="4314826"/>
              </a:xfrm>
              <a:blipFill>
                <a:blip r:embed="rId2"/>
                <a:stretch>
                  <a:fillRect l="-710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FA6DC2-3F5B-4B03-8E00-E157B558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8" y="3305175"/>
            <a:ext cx="2769078" cy="2076809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96CC7DB-9392-42C5-833A-48C59995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411" y="3305175"/>
            <a:ext cx="2769078" cy="2076809"/>
          </a:xfrm>
          <a:prstGeom prst="rect">
            <a:avLst/>
          </a:prstGeom>
        </p:spPr>
      </p:pic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E3EA6BD-CFDA-42B4-91BE-411DC7A85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44" y="3307069"/>
            <a:ext cx="2769078" cy="2076809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91CA77F-478D-4B8B-8A94-087596518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878" y="3311582"/>
            <a:ext cx="2769078" cy="207680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279330-2AE7-4DD0-8A91-8E7A9FB34AF0}"/>
              </a:ext>
            </a:extLst>
          </p:cNvPr>
          <p:cNvSpPr/>
          <p:nvPr/>
        </p:nvSpPr>
        <p:spPr>
          <a:xfrm>
            <a:off x="1014320" y="5420277"/>
            <a:ext cx="1777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Define the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C73C7AB-9B58-402C-BF71-DEC196E68F16}"/>
                  </a:ext>
                </a:extLst>
              </p:cNvPr>
              <p:cNvSpPr/>
              <p:nvPr/>
            </p:nvSpPr>
            <p:spPr>
              <a:xfrm>
                <a:off x="4024525" y="5420277"/>
                <a:ext cx="1328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ko-KR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C73C7AB-9B58-402C-BF71-DEC196E68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25" y="5420277"/>
                <a:ext cx="1328056" cy="369332"/>
              </a:xfrm>
              <a:prstGeom prst="rect">
                <a:avLst/>
              </a:prstGeom>
              <a:blipFill>
                <a:blip r:embed="rId7"/>
                <a:stretch>
                  <a:fillRect l="-367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629686-C95F-40DF-AF1B-C01462648B3B}"/>
                  </a:ext>
                </a:extLst>
              </p:cNvPr>
              <p:cNvSpPr/>
              <p:nvPr/>
            </p:nvSpPr>
            <p:spPr>
              <a:xfrm>
                <a:off x="6584992" y="5420277"/>
                <a:ext cx="193117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dirty="0"/>
                  <a:t>Define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629686-C95F-40DF-AF1B-C01462648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92" y="5420277"/>
                <a:ext cx="1931170" cy="390748"/>
              </a:xfrm>
              <a:prstGeom prst="rect">
                <a:avLst/>
              </a:prstGeom>
              <a:blipFill>
                <a:blip r:embed="rId8"/>
                <a:stretch>
                  <a:fillRect l="-2524" t="-625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57943A-8FC0-4203-9E80-53A1F0A52731}"/>
                  </a:ext>
                </a:extLst>
              </p:cNvPr>
              <p:cNvSpPr/>
              <p:nvPr/>
            </p:nvSpPr>
            <p:spPr>
              <a:xfrm>
                <a:off x="9748573" y="5420277"/>
                <a:ext cx="1335687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ko-KR" i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57943A-8FC0-4203-9E80-53A1F0A52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573" y="5420277"/>
                <a:ext cx="1335687" cy="391261"/>
              </a:xfrm>
              <a:prstGeom prst="rect">
                <a:avLst/>
              </a:prstGeom>
              <a:blipFill>
                <a:blip r:embed="rId9"/>
                <a:stretch>
                  <a:fillRect l="-3653" t="-625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/>
              <p:nvPr/>
            </p:nvSpPr>
            <p:spPr>
              <a:xfrm>
                <a:off x="4835526" y="5995680"/>
                <a:ext cx="2556982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b="1" i="1" dirty="0"/>
                      <m:t>=</m:t>
                    </m:r>
                    <m:r>
                      <m:rPr>
                        <m:nor/>
                      </m:rPr>
                      <a:rPr lang="en-US" altLang="ko-KR" b="1" i="1" dirty="0" smtClean="0"/>
                      <m:t> </m:t>
                    </m:r>
                    <m:r>
                      <m:rPr>
                        <m:nor/>
                      </m:rPr>
                      <a:rPr lang="en-US" altLang="ko-KR" b="1" i="1" dirty="0"/>
                      <m:t>110.45</m:t>
                    </m:r>
                  </m:oMath>
                </a14:m>
                <a:r>
                  <a:rPr lang="en-US" altLang="ko-KR" b="1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i="1" dirty="0"/>
                  <a:t>= 111.23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26" y="5995680"/>
                <a:ext cx="2556982" cy="394788"/>
              </a:xfrm>
              <a:prstGeom prst="rect">
                <a:avLst/>
              </a:prstGeom>
              <a:blipFill>
                <a:blip r:embed="rId10"/>
                <a:stretch>
                  <a:fillRect t="-7813" r="-119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83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BA385DB-839C-40BD-B8A7-5C6739862418}"/>
              </a:ext>
            </a:extLst>
          </p:cNvPr>
          <p:cNvSpPr/>
          <p:nvPr/>
        </p:nvSpPr>
        <p:spPr>
          <a:xfrm>
            <a:off x="901266" y="3719247"/>
            <a:ext cx="2520636" cy="26289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Grid generation simulation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4D9E50C3-B05D-4EE5-8DF3-5DB8C4270D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1803400"/>
            <a:ext cx="11150809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Same method is applied to the other objects.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Grid is dynamic with speed of robot and the simulation shows the relative grid.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/>
              <p:nvPr/>
            </p:nvSpPr>
            <p:spPr>
              <a:xfrm>
                <a:off x="903585" y="5146805"/>
                <a:ext cx="2042674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C1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(Triangular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=(3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05.71, 259.67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103.66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85" y="5146805"/>
                <a:ext cx="2042674" cy="1053173"/>
              </a:xfrm>
              <a:prstGeom prst="rect">
                <a:avLst/>
              </a:prstGeom>
              <a:blipFill>
                <a:blip r:embed="rId2"/>
                <a:stretch>
                  <a:fillRect l="-1194" t="-1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F730D8-227E-46BE-9334-054FB019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35" y="2884494"/>
            <a:ext cx="2940214" cy="2205161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F243E7-960D-460A-976E-A520C609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140" y="2884494"/>
            <a:ext cx="2940214" cy="2205161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1BBFC0A8-C38B-4D95-AA9E-900C8586A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0" y="2884494"/>
            <a:ext cx="2940214" cy="2205161"/>
          </a:xfrm>
          <a:prstGeom prst="rect">
            <a:avLst/>
          </a:prstGeom>
        </p:spPr>
      </p:pic>
      <p:pic>
        <p:nvPicPr>
          <p:cNvPr id="22" name="Picture 21" descr="A picture containing game&#10;&#10;Description automatically generated">
            <a:extLst>
              <a:ext uri="{FF2B5EF4-FFF2-40B4-BE49-F238E27FC236}">
                <a16:creationId xmlns:a16="http://schemas.microsoft.com/office/drawing/2014/main" id="{20A6A783-AF4D-431A-AEAF-A27A8F7A4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445" y="2884494"/>
            <a:ext cx="2940214" cy="2205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885176-711E-4BD1-B797-86DFCEA0C236}"/>
                  </a:ext>
                </a:extLst>
              </p:cNvPr>
              <p:cNvSpPr/>
              <p:nvPr/>
            </p:nvSpPr>
            <p:spPr>
              <a:xfrm>
                <a:off x="3790019" y="5146805"/>
                <a:ext cx="2201565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C2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(Rectangular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263.5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287.01)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=104.88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885176-711E-4BD1-B797-86DFCEA0C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19" y="5146805"/>
                <a:ext cx="2201565" cy="1053173"/>
              </a:xfrm>
              <a:prstGeom prst="rect">
                <a:avLst/>
              </a:prstGeom>
              <a:blipFill>
                <a:blip r:embed="rId7"/>
                <a:stretch>
                  <a:fillRect l="-1385" t="-1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0957FC-5558-4D94-A395-A04CD990C049}"/>
                  </a:ext>
                </a:extLst>
              </p:cNvPr>
              <p:cNvSpPr/>
              <p:nvPr/>
            </p:nvSpPr>
            <p:spPr>
              <a:xfrm>
                <a:off x="6834669" y="5146805"/>
                <a:ext cx="1959446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C3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(Arbitrary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=(222.80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317.58)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=110.45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=111.23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0957FC-5558-4D94-A395-A04CD990C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669" y="5146805"/>
                <a:ext cx="1959446" cy="1053173"/>
              </a:xfrm>
              <a:prstGeom prst="rect">
                <a:avLst/>
              </a:prstGeom>
              <a:blipFill>
                <a:blip r:embed="rId8"/>
                <a:stretch>
                  <a:fillRect l="-1242" t="-1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3CD957-71F4-421A-9D31-5EA0A1D735D5}"/>
                  </a:ext>
                </a:extLst>
              </p:cNvPr>
              <p:cNvSpPr/>
              <p:nvPr/>
            </p:nvSpPr>
            <p:spPr>
              <a:xfrm>
                <a:off x="9632489" y="5146805"/>
                <a:ext cx="1921167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C4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(Circular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=(250.53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266.52)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143.56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3CD957-71F4-421A-9D31-5EA0A1D73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89" y="5146805"/>
                <a:ext cx="1921167" cy="1053173"/>
              </a:xfrm>
              <a:prstGeom prst="rect">
                <a:avLst/>
              </a:prstGeom>
              <a:blipFill>
                <a:blip r:embed="rId9"/>
                <a:stretch>
                  <a:fillRect t="-1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51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BA385DB-839C-40BD-B8A7-5C6739862418}"/>
              </a:ext>
            </a:extLst>
          </p:cNvPr>
          <p:cNvSpPr/>
          <p:nvPr/>
        </p:nvSpPr>
        <p:spPr>
          <a:xfrm>
            <a:off x="901266" y="3643047"/>
            <a:ext cx="2520636" cy="26289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Robot allocation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4D9E50C3-B05D-4EE5-8DF3-5DB8C4270D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1803400"/>
            <a:ext cx="11150809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Starting location of robots for 4 objects: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/>
              <p:nvPr/>
            </p:nvSpPr>
            <p:spPr>
              <a:xfrm>
                <a:off x="903585" y="5051555"/>
                <a:ext cx="2042674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C1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(Triangular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=(3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05.71, 259.67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103.66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08CB19-A169-427B-A90E-5CE94B986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85" y="5051555"/>
                <a:ext cx="2042674" cy="1053173"/>
              </a:xfrm>
              <a:prstGeom prst="rect">
                <a:avLst/>
              </a:prstGeom>
              <a:blipFill>
                <a:blip r:embed="rId2"/>
                <a:stretch>
                  <a:fillRect l="-1194" t="-1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885176-711E-4BD1-B797-86DFCEA0C236}"/>
                  </a:ext>
                </a:extLst>
              </p:cNvPr>
              <p:cNvSpPr/>
              <p:nvPr/>
            </p:nvSpPr>
            <p:spPr>
              <a:xfrm>
                <a:off x="3580469" y="5051555"/>
                <a:ext cx="2201565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C2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(Rectangular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263.5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287.01)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=104.88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3885176-711E-4BD1-B797-86DFCEA0C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69" y="5051555"/>
                <a:ext cx="2201565" cy="1053173"/>
              </a:xfrm>
              <a:prstGeom prst="rect">
                <a:avLst/>
              </a:prstGeom>
              <a:blipFill>
                <a:blip r:embed="rId3"/>
                <a:stretch>
                  <a:fillRect l="-1108" t="-1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0957FC-5558-4D94-A395-A04CD990C049}"/>
                  </a:ext>
                </a:extLst>
              </p:cNvPr>
              <p:cNvSpPr/>
              <p:nvPr/>
            </p:nvSpPr>
            <p:spPr>
              <a:xfrm>
                <a:off x="6625119" y="5051555"/>
                <a:ext cx="1959446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C3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(Arbitrary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=(222.80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317.58)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=110.45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=111.23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0957FC-5558-4D94-A395-A04CD990C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119" y="5051555"/>
                <a:ext cx="1959446" cy="1053173"/>
              </a:xfrm>
              <a:prstGeom prst="rect">
                <a:avLst/>
              </a:prstGeom>
              <a:blipFill>
                <a:blip r:embed="rId4"/>
                <a:stretch>
                  <a:fillRect l="-1558" t="-1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3CD957-71F4-421A-9D31-5EA0A1D735D5}"/>
                  </a:ext>
                </a:extLst>
              </p:cNvPr>
              <p:cNvSpPr/>
              <p:nvPr/>
            </p:nvSpPr>
            <p:spPr>
              <a:xfrm>
                <a:off x="9632489" y="5051555"/>
                <a:ext cx="1921167" cy="105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50"/>
                  </a:spcAft>
                </a:pPr>
                <a:r>
                  <a:rPr lang="en-US" altLang="ko-KR" sz="1600" b="1" dirty="0">
                    <a:ea typeface="Cambria Math" panose="02040503050406030204" pitchFamily="18" charset="0"/>
                  </a:rPr>
                  <a:t>C4 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(Circular shape):</a:t>
                </a:r>
                <a:r>
                  <a:rPr lang="en-US" altLang="ko-KR" sz="1600" b="1" dirty="0">
                    <a:ea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=(250.53</m:t>
                      </m:r>
                      <m:r>
                        <m:rPr>
                          <m:nor/>
                        </m:rPr>
                        <a:rPr lang="en-US" altLang="ko-KR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266.52)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ko-KR" sz="1400" i="1" dirty="0"/>
              </a:p>
              <a:p>
                <a:pPr algn="ctr">
                  <a:spcAft>
                    <a:spcPts val="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143.56</m:t>
                      </m:r>
                    </m:oMath>
                  </m:oMathPara>
                </a14:m>
                <a:endParaRPr lang="en-US" altLang="ko-KR" sz="1400" i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3CD957-71F4-421A-9D31-5EA0A1D73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89" y="5051555"/>
                <a:ext cx="1921167" cy="1053173"/>
              </a:xfrm>
              <a:prstGeom prst="rect">
                <a:avLst/>
              </a:prstGeom>
              <a:blipFill>
                <a:blip r:embed="rId5"/>
                <a:stretch>
                  <a:fillRect l="-317" t="-1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holding, air&#10;&#10;Description automatically generated">
            <a:extLst>
              <a:ext uri="{FF2B5EF4-FFF2-40B4-BE49-F238E27FC236}">
                <a16:creationId xmlns:a16="http://schemas.microsoft.com/office/drawing/2014/main" id="{25D7B3E1-11A8-4917-A762-A7BEF695B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15" y="2195929"/>
            <a:ext cx="2822693" cy="284707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9082B7F-5A6C-408E-8780-9CF3EF6CB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448" y="2195929"/>
            <a:ext cx="3133616" cy="28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7005A-5BC4-4375-9DF2-6F57ACFFE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67" y="2195929"/>
            <a:ext cx="3115326" cy="2840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4B748-09E8-422F-9237-68EB8C1A5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313" y="2153798"/>
            <a:ext cx="3048264" cy="2877561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1A4BEC5E-5E5B-4712-BE61-9DA6F224B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4950" y="6268288"/>
            <a:ext cx="9211009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66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Simulation Result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4D9E50C3-B05D-4EE5-8DF3-5DB8C4270D0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1803400"/>
            <a:ext cx="11150809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transportation of C3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EDA09E-AA04-497A-A0C2-44ADA27EC906}"/>
              </a:ext>
            </a:extLst>
          </p:cNvPr>
          <p:cNvGrpSpPr/>
          <p:nvPr/>
        </p:nvGrpSpPr>
        <p:grpSpPr>
          <a:xfrm>
            <a:off x="1239127" y="2394587"/>
            <a:ext cx="9713745" cy="3961763"/>
            <a:chOff x="1118859" y="2404324"/>
            <a:chExt cx="9713745" cy="3961763"/>
          </a:xfrm>
        </p:grpSpPr>
        <p:pic>
          <p:nvPicPr>
            <p:cNvPr id="3" name="ObjectTransportationC3new_slow">
              <a:hlinkClick r:id="" action="ppaction://media"/>
              <a:extLst>
                <a:ext uri="{FF2B5EF4-FFF2-40B4-BE49-F238E27FC236}">
                  <a16:creationId xmlns:a16="http://schemas.microsoft.com/office/drawing/2014/main" id="{6E13A933-3042-4DED-B8BA-10F6EC0542A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80"/>
            <a:stretch/>
          </p:blipFill>
          <p:spPr>
            <a:xfrm>
              <a:off x="1711354" y="2404324"/>
              <a:ext cx="9121250" cy="35874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2B813D1-1207-4C71-9FAF-510B2ED52AC7}"/>
                    </a:ext>
                  </a:extLst>
                </p:cNvPr>
                <p:cNvSpPr/>
                <p:nvPr/>
              </p:nvSpPr>
              <p:spPr>
                <a:xfrm>
                  <a:off x="1118859" y="3776147"/>
                  <a:ext cx="493725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62B813D1-1207-4C71-9FAF-510B2ED52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859" y="3776147"/>
                  <a:ext cx="493725" cy="374270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6F8B37A-E1B6-4A68-8433-A92AB45E1F0F}"/>
                    </a:ext>
                  </a:extLst>
                </p:cNvPr>
                <p:cNvSpPr/>
                <p:nvPr/>
              </p:nvSpPr>
              <p:spPr>
                <a:xfrm>
                  <a:off x="5849137" y="5991817"/>
                  <a:ext cx="488660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6F8B37A-E1B6-4A68-8433-A92AB45E1F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137" y="5991817"/>
                  <a:ext cx="488660" cy="374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597390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6BA385DB-839C-40BD-B8A7-5C6739862418}"/>
              </a:ext>
            </a:extLst>
          </p:cNvPr>
          <p:cNvSpPr/>
          <p:nvPr/>
        </p:nvSpPr>
        <p:spPr>
          <a:xfrm>
            <a:off x="901266" y="3643047"/>
            <a:ext cx="2520636" cy="26289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Validation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Result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3BFE7EB-9650-47ED-B865-1DE086BF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1899204"/>
            <a:ext cx="5982772" cy="155362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BD8CD3B-8E75-4F27-96C9-5440D7F1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28" y="1899204"/>
            <a:ext cx="5982772" cy="155362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4C4F109-7D22-4965-B7CF-58870FF6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" y="4154794"/>
            <a:ext cx="5982771" cy="155362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F80728-7FD3-4BBE-8093-AE4B25628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269" y="4149650"/>
            <a:ext cx="5982772" cy="15536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364E09F-068B-4039-816E-909CE78B6501}"/>
              </a:ext>
            </a:extLst>
          </p:cNvPr>
          <p:cNvSpPr/>
          <p:nvPr/>
        </p:nvSpPr>
        <p:spPr>
          <a:xfrm>
            <a:off x="2123464" y="3460482"/>
            <a:ext cx="241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C1 transportation result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CD0B16-3388-4715-82AA-EE1D95B2A6EA}"/>
              </a:ext>
            </a:extLst>
          </p:cNvPr>
          <p:cNvSpPr/>
          <p:nvPr/>
        </p:nvSpPr>
        <p:spPr>
          <a:xfrm>
            <a:off x="2137771" y="5717982"/>
            <a:ext cx="241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C3 transportation result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256779-4023-44D2-B119-A2AD100E62C2}"/>
              </a:ext>
            </a:extLst>
          </p:cNvPr>
          <p:cNvSpPr/>
          <p:nvPr/>
        </p:nvSpPr>
        <p:spPr>
          <a:xfrm>
            <a:off x="7994162" y="3460482"/>
            <a:ext cx="241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C2 transportation result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A54BA7-36E3-4C42-B913-4261B765F99E}"/>
              </a:ext>
            </a:extLst>
          </p:cNvPr>
          <p:cNvSpPr/>
          <p:nvPr/>
        </p:nvSpPr>
        <p:spPr>
          <a:xfrm>
            <a:off x="8002203" y="5717982"/>
            <a:ext cx="241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C4 transportation result</a:t>
            </a:r>
          </a:p>
        </p:txBody>
      </p:sp>
    </p:spTree>
    <p:extLst>
      <p:ext uri="{BB962C8B-B14F-4D97-AF65-F5344CB8AC3E}">
        <p14:creationId xmlns:p14="http://schemas.microsoft.com/office/powerpoint/2010/main" val="93024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Problems statement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altLang="ko-KR" dirty="0"/>
              <a:t>Introduced strategies still have some limitations and possible improvable points as follows: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dirty="0"/>
              <a:t>The strategy can be limited based on the </a:t>
            </a:r>
            <a:r>
              <a:rPr lang="en-US" altLang="ko-KR" sz="2400" b="1" dirty="0"/>
              <a:t>weight</a:t>
            </a:r>
            <a:r>
              <a:rPr lang="en-US" altLang="ko-KR" sz="2400" dirty="0"/>
              <a:t> of the object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dirty="0"/>
              <a:t>Requires robots’ </a:t>
            </a:r>
            <a:r>
              <a:rPr lang="en-US" altLang="ko-KR" sz="2400" b="1" dirty="0"/>
              <a:t>functionalities </a:t>
            </a:r>
            <a:r>
              <a:rPr lang="en-US" altLang="ko-KR" sz="2400" dirty="0"/>
              <a:t>such as grasping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b="1" dirty="0"/>
              <a:t>Alignmen</a:t>
            </a:r>
            <a:r>
              <a:rPr lang="en-US" altLang="ko-KR" sz="2400" dirty="0"/>
              <a:t>t of the robot has to be precise to translate the object in desired path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99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Works</a:t>
            </a:r>
            <a:endParaRPr lang="en-US" b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Final Examination, </a:t>
            </a:r>
            <a:r>
              <a:rPr lang="en-US" i="1" dirty="0"/>
              <a:t>Jee Hwan Park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49B68-6714-49DD-B4B3-BBBED5409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i="1" dirty="0" err="1"/>
              <a:t>Matlab</a:t>
            </a:r>
            <a:r>
              <a:rPr lang="en-US" altLang="ko-KR" i="1" dirty="0"/>
              <a:t> simulation, Result and discussion</a:t>
            </a:r>
            <a:endParaRPr lang="ko-KR" altLang="en-US" i="1" dirty="0"/>
          </a:p>
        </p:txBody>
      </p:sp>
      <p:pic>
        <p:nvPicPr>
          <p:cNvPr id="18" name="Picture Placeholder 1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FB5B9D3-2A21-4DBA-8DB6-5870B06AB4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92" t="104" r="2054" b="-104"/>
          <a:stretch/>
        </p:blipFill>
        <p:spPr>
          <a:xfrm>
            <a:off x="6604000" y="0"/>
            <a:ext cx="5588000" cy="6872249"/>
          </a:xfrm>
        </p:spPr>
      </p:pic>
    </p:spTree>
    <p:extLst>
      <p:ext uri="{BB962C8B-B14F-4D97-AF65-F5344CB8AC3E}">
        <p14:creationId xmlns:p14="http://schemas.microsoft.com/office/powerpoint/2010/main" val="7001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Conclusion &amp; Future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Conclusion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35AB904C-EBD7-446E-883A-B953151DE9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1803400"/>
            <a:ext cx="11150809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In this thesis, innovative method of transporting an object is introduced and to efficiently transport the object, </a:t>
            </a:r>
            <a:r>
              <a:rPr lang="en-US" altLang="ko-KR" b="1" dirty="0"/>
              <a:t>Grid-based Cyclic Robot Allocation </a:t>
            </a:r>
            <a:r>
              <a:rPr lang="en-US" altLang="ko-KR" dirty="0"/>
              <a:t>(GCRA) method is introduced.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The proposed solution was to </a:t>
            </a:r>
            <a:r>
              <a:rPr lang="en-US" altLang="ko-KR" b="1" dirty="0"/>
              <a:t>generate a grid </a:t>
            </a:r>
            <a:r>
              <a:rPr lang="en-US" altLang="ko-KR" dirty="0"/>
              <a:t>to compute allocation of the robots and the solution was validated using </a:t>
            </a:r>
            <a:r>
              <a:rPr lang="en-US" altLang="ko-KR" b="1" dirty="0" err="1"/>
              <a:t>Matlab</a:t>
            </a:r>
            <a:r>
              <a:rPr lang="en-US" altLang="ko-KR" b="1" dirty="0"/>
              <a:t> simulation</a:t>
            </a:r>
            <a:r>
              <a:rPr lang="en-US" altLang="ko-KR" dirty="0"/>
              <a:t>. 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The proposed object carrying method using a multi-robot system of spherical robots can be investigated further on cost and feasibility analysis depending on robot design.</a:t>
            </a:r>
          </a:p>
        </p:txBody>
      </p:sp>
    </p:spTree>
    <p:extLst>
      <p:ext uri="{BB962C8B-B14F-4D97-AF65-F5344CB8AC3E}">
        <p14:creationId xmlns:p14="http://schemas.microsoft.com/office/powerpoint/2010/main" val="4062134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Conclusion &amp; Future works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Future Works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35AB904C-EBD7-446E-883A-B953151DE9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1803400"/>
            <a:ext cx="11150809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With successful multi-robot allocation, further work on developing multi-robot </a:t>
            </a:r>
            <a:r>
              <a:rPr lang="en-US" altLang="ko-KR" b="1" dirty="0"/>
              <a:t>formation control </a:t>
            </a:r>
            <a:r>
              <a:rPr lang="en-US" altLang="ko-KR" dirty="0"/>
              <a:t>will be studied and applied.</a:t>
            </a:r>
          </a:p>
          <a:p>
            <a:pPr>
              <a:buClr>
                <a:schemeClr val="accent2"/>
              </a:buClr>
            </a:pPr>
            <a:r>
              <a:rPr lang="en-US" altLang="ko-KR" dirty="0"/>
              <a:t>With the successful development of the control system, the validation can be extended to the </a:t>
            </a:r>
            <a:r>
              <a:rPr lang="en-US" altLang="ko-KR" b="1" dirty="0"/>
              <a:t>real-life experiment</a:t>
            </a:r>
            <a:r>
              <a:rPr lang="en-US" altLang="ko-KR" dirty="0"/>
              <a:t> or </a:t>
            </a:r>
            <a:r>
              <a:rPr lang="en-US" altLang="ko-KR" b="1" dirty="0"/>
              <a:t>3-dimensional simulation</a:t>
            </a:r>
            <a:r>
              <a:rPr lang="en-US" altLang="ko-KR" dirty="0"/>
              <a:t> environment.</a:t>
            </a:r>
          </a:p>
        </p:txBody>
      </p:sp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6C7E83B-B381-4C37-9BB1-2E4D1625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65" y="3439559"/>
            <a:ext cx="7229270" cy="31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Jee Hwan Park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765 479 2539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park458@purdue.edu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4AD390-5A7E-4AA0-9F06-C1C6AB383C0E}"/>
              </a:ext>
            </a:extLst>
          </p:cNvPr>
          <p:cNvSpPr/>
          <p:nvPr/>
        </p:nvSpPr>
        <p:spPr>
          <a:xfrm>
            <a:off x="6375721" y="4572468"/>
            <a:ext cx="447207" cy="4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Placeholder 8" descr="A view of a city&#10;&#10;Description automatically generated">
            <a:extLst>
              <a:ext uri="{FF2B5EF4-FFF2-40B4-BE49-F238E27FC236}">
                <a16:creationId xmlns:a16="http://schemas.microsoft.com/office/drawing/2014/main" id="{EBDA7FB1-3863-4C0B-90BA-CE10106CC1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91" r="68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Motivation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What can be a possible way to reduce limitations?</a:t>
            </a:r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B71F25-2E33-465E-8011-7FFF24E9A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9"/>
          <a:stretch/>
        </p:blipFill>
        <p:spPr bwMode="auto">
          <a:xfrm>
            <a:off x="1881591" y="2484394"/>
            <a:ext cx="4277379" cy="30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ard&#10;&#10;Description automatically generated">
            <a:extLst>
              <a:ext uri="{FF2B5EF4-FFF2-40B4-BE49-F238E27FC236}">
                <a16:creationId xmlns:a16="http://schemas.microsoft.com/office/drawing/2014/main" id="{3721421D-B0A9-4484-AE09-88FE8F038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5" t="20048" r="34445" b="19418"/>
          <a:stretch/>
        </p:blipFill>
        <p:spPr>
          <a:xfrm>
            <a:off x="6158970" y="2484394"/>
            <a:ext cx="4277380" cy="30387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74F288-F1AD-4C73-9B7C-61887C751EAC}"/>
              </a:ext>
            </a:extLst>
          </p:cNvPr>
          <p:cNvSpPr/>
          <p:nvPr/>
        </p:nvSpPr>
        <p:spPr>
          <a:xfrm>
            <a:off x="3894339" y="5540511"/>
            <a:ext cx="4403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Development of idea of object transportation</a:t>
            </a:r>
            <a:endParaRPr lang="ko-KR" altLang="en-US" i="1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B6279C9-9B25-4C15-BF3E-D5F8F24E79C1}"/>
              </a:ext>
            </a:extLst>
          </p:cNvPr>
          <p:cNvSpPr/>
          <p:nvPr/>
        </p:nvSpPr>
        <p:spPr>
          <a:xfrm rot="10800000">
            <a:off x="4577820" y="2484394"/>
            <a:ext cx="3162300" cy="32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B8A67C3-59C7-4816-858D-7937A7A75EB0}"/>
              </a:ext>
            </a:extLst>
          </p:cNvPr>
          <p:cNvSpPr/>
          <p:nvPr/>
        </p:nvSpPr>
        <p:spPr>
          <a:xfrm>
            <a:off x="4580164" y="5204854"/>
            <a:ext cx="3162300" cy="3210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Motivation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New method of object transportation using multi-robot system.</a:t>
            </a:r>
          </a:p>
          <a:p>
            <a:pPr lvl="1">
              <a:buClr>
                <a:schemeClr val="accent2"/>
              </a:buClr>
            </a:pPr>
            <a:r>
              <a:rPr lang="en-US" altLang="ko-KR" dirty="0"/>
              <a:t>Multi-robot system contains group of </a:t>
            </a:r>
            <a:r>
              <a:rPr lang="en-US" altLang="ko-KR" b="1" dirty="0"/>
              <a:t>spherical robots</a:t>
            </a:r>
          </a:p>
          <a:p>
            <a:pPr lvl="1">
              <a:buClr>
                <a:schemeClr val="accent2"/>
              </a:buClr>
            </a:pPr>
            <a:r>
              <a:rPr lang="en-US" altLang="ko-KR" dirty="0"/>
              <a:t>The transition is caused by the </a:t>
            </a:r>
            <a:r>
              <a:rPr lang="en-US" altLang="ko-KR" b="1" dirty="0"/>
              <a:t>rotation</a:t>
            </a:r>
            <a:r>
              <a:rPr lang="en-US" altLang="ko-KR" dirty="0"/>
              <a:t> of spherical robots</a:t>
            </a:r>
          </a:p>
          <a:p>
            <a:pPr lvl="1">
              <a:buClr>
                <a:schemeClr val="accent2"/>
              </a:buClr>
            </a:pPr>
            <a:r>
              <a:rPr lang="en-US" altLang="ko-KR" dirty="0"/>
              <a:t>To maintain the stability while moving, the </a:t>
            </a:r>
            <a:r>
              <a:rPr lang="en-US" altLang="ko-KR" b="1" dirty="0"/>
              <a:t>formation</a:t>
            </a:r>
            <a:r>
              <a:rPr lang="en-US" altLang="ko-KR" dirty="0"/>
              <a:t> of the robot needs to be designed</a:t>
            </a:r>
          </a:p>
          <a:p>
            <a:pPr lvl="1">
              <a:buClr>
                <a:schemeClr val="accent2"/>
              </a:buClr>
            </a:pPr>
            <a:endParaRPr lang="en-US" altLang="ko-KR" dirty="0"/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  <a:p>
            <a:pPr lvl="1">
              <a:buClr>
                <a:schemeClr val="accent2"/>
              </a:buClr>
            </a:pPr>
            <a:endParaRPr lang="en-US" altLang="ko-KR" sz="24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A43C24-8F51-4F56-A8B0-5AC741FFE96A}"/>
              </a:ext>
            </a:extLst>
          </p:cNvPr>
          <p:cNvGrpSpPr/>
          <p:nvPr/>
        </p:nvGrpSpPr>
        <p:grpSpPr>
          <a:xfrm>
            <a:off x="753789" y="3609097"/>
            <a:ext cx="10725583" cy="2074153"/>
            <a:chOff x="772839" y="3590047"/>
            <a:chExt cx="10725583" cy="2074153"/>
          </a:xfrm>
        </p:grpSpPr>
        <p:pic>
          <p:nvPicPr>
            <p:cNvPr id="4" name="Picture 3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14D58264-562A-4EFF-B455-8BCE1A19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569" y="3590047"/>
              <a:ext cx="3580823" cy="2074153"/>
            </a:xfrm>
            <a:prstGeom prst="rect">
              <a:avLst/>
            </a:prstGeom>
          </p:spPr>
        </p:pic>
        <p:pic>
          <p:nvPicPr>
            <p:cNvPr id="7" name="Picture 6" descr="A close up of a device&#10;&#10;Description automatically generated">
              <a:extLst>
                <a:ext uri="{FF2B5EF4-FFF2-40B4-BE49-F238E27FC236}">
                  <a16:creationId xmlns:a16="http://schemas.microsoft.com/office/drawing/2014/main" id="{7495FE61-47E3-4874-BD15-372F78DC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0437" y="3590047"/>
              <a:ext cx="3577985" cy="2074153"/>
            </a:xfrm>
            <a:prstGeom prst="rect">
              <a:avLst/>
            </a:prstGeom>
          </p:spPr>
        </p:pic>
        <p:pic>
          <p:nvPicPr>
            <p:cNvPr id="9" name="Picture 8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4269D89E-EF5B-4C5D-8DD8-555C6055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839" y="3590047"/>
              <a:ext cx="3577985" cy="2074153"/>
            </a:xfrm>
            <a:prstGeom prst="rect">
              <a:avLst/>
            </a:prstGeom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BCD979D-4B3B-4E39-9315-3B4D10E06D69}"/>
              </a:ext>
            </a:extLst>
          </p:cNvPr>
          <p:cNvSpPr/>
          <p:nvPr/>
        </p:nvSpPr>
        <p:spPr>
          <a:xfrm>
            <a:off x="4047733" y="4216670"/>
            <a:ext cx="584200" cy="429503"/>
          </a:xfrm>
          <a:prstGeom prst="rightArrow">
            <a:avLst>
              <a:gd name="adj1" fmla="val 50000"/>
              <a:gd name="adj2" fmla="val 65207"/>
            </a:avLst>
          </a:prstGeom>
          <a:solidFill>
            <a:srgbClr val="D8D8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A1C2245-D56B-4FF6-B331-CAD062AF5278}"/>
              </a:ext>
            </a:extLst>
          </p:cNvPr>
          <p:cNvSpPr/>
          <p:nvPr/>
        </p:nvSpPr>
        <p:spPr>
          <a:xfrm>
            <a:off x="7665236" y="4216669"/>
            <a:ext cx="584200" cy="429503"/>
          </a:xfrm>
          <a:prstGeom prst="rightArrow">
            <a:avLst>
              <a:gd name="adj1" fmla="val 50000"/>
              <a:gd name="adj2" fmla="val 65207"/>
            </a:avLst>
          </a:prstGeom>
          <a:solidFill>
            <a:srgbClr val="D8D8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E1497B-600E-47BB-ABC7-3CCA10F7B2F8}"/>
              </a:ext>
            </a:extLst>
          </p:cNvPr>
          <p:cNvSpPr/>
          <p:nvPr/>
        </p:nvSpPr>
        <p:spPr>
          <a:xfrm>
            <a:off x="3292379" y="5703372"/>
            <a:ext cx="5661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3-D Concept of object carrying using multi-spherical robots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400840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Research Question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45029" y="2514600"/>
            <a:ext cx="10101942" cy="381952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ko-KR" sz="3200" i="1" dirty="0"/>
              <a:t>What is the most efficient allocation strategy to ensure the stability of the object during the transportation while using minimum number of robot required?</a:t>
            </a:r>
          </a:p>
          <a:p>
            <a:pPr lvl="1" algn="ctr">
              <a:buClr>
                <a:schemeClr val="accent2"/>
              </a:buClr>
            </a:pPr>
            <a:endParaRPr lang="en-US" altLang="ko-KR" sz="2800" dirty="0"/>
          </a:p>
          <a:p>
            <a:pPr lvl="1" algn="ctr">
              <a:buClr>
                <a:schemeClr val="accent2"/>
              </a:buClr>
            </a:pPr>
            <a:endParaRPr lang="en-US" altLang="ko-KR" sz="2800" dirty="0"/>
          </a:p>
          <a:p>
            <a:pPr lvl="1" algn="ctr">
              <a:buClr>
                <a:schemeClr val="accent2"/>
              </a:buClr>
            </a:pPr>
            <a:endParaRPr lang="en-US" altLang="ko-KR" sz="2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4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dirty="0"/>
              <a:t>Grid-based Cyclic multi-Robot Allocation</a:t>
            </a:r>
            <a:endParaRPr lang="en-US" altLang="ko-KR" sz="1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518678" y="1803400"/>
                <a:ext cx="5971022" cy="4314826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The object carrying strategy can use </a:t>
                </a:r>
                <a:r>
                  <a:rPr lang="en-US" altLang="ko-KR" b="1" dirty="0"/>
                  <a:t>Grid-based Cyclic multi-Robot Allocation</a:t>
                </a:r>
                <a:r>
                  <a:rPr lang="en-US" altLang="ko-KR" dirty="0"/>
                  <a:t> (GCRA) method to transport the object maintaining the stability</a:t>
                </a:r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GCRA method generates the required properties of the grid consisting the information </a:t>
                </a:r>
                <a:r>
                  <a:rPr lang="en-US" altLang="ko-KR" b="1" dirty="0"/>
                  <a:t>of horizontal gap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:r>
                  <a:rPr lang="en-US" altLang="ko-KR" b="1" dirty="0"/>
                  <a:t>vertical gap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>
                  <a:buClr>
                    <a:schemeClr val="accent2"/>
                  </a:buClr>
                </a:pPr>
                <a:r>
                  <a:rPr lang="en-US" altLang="ko-KR" dirty="0"/>
                  <a:t>Grid is generated based on object’s </a:t>
                </a:r>
                <a:r>
                  <a:rPr lang="en-US" altLang="ko-KR" b="1" dirty="0"/>
                  <a:t>shape</a:t>
                </a:r>
                <a:r>
                  <a:rPr lang="en-US" altLang="ko-KR" dirty="0"/>
                  <a:t> and </a:t>
                </a:r>
                <a:r>
                  <a:rPr lang="en-US" altLang="ko-KR" b="1" dirty="0"/>
                  <a:t>center of mass</a:t>
                </a:r>
                <a:r>
                  <a:rPr lang="en-US" altLang="ko-KR" dirty="0"/>
                  <a:t>.</a:t>
                </a:r>
              </a:p>
              <a:p>
                <a:pPr lvl="1">
                  <a:buClr>
                    <a:schemeClr val="accent2"/>
                  </a:buClr>
                </a:pPr>
                <a:endParaRPr lang="en-US" altLang="ko-KR" sz="2400" dirty="0"/>
              </a:p>
              <a:p>
                <a:pPr lvl="1">
                  <a:buClr>
                    <a:schemeClr val="accent2"/>
                  </a:buClr>
                </a:pPr>
                <a:endParaRPr lang="en-US" altLang="ko-KR" sz="2400" dirty="0"/>
              </a:p>
              <a:p>
                <a:pPr lvl="1">
                  <a:buClr>
                    <a:schemeClr val="accent2"/>
                  </a:buClr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DCFA8A2-3FB8-48CA-933D-0800A9D2A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518678" y="1803400"/>
                <a:ext cx="5971022" cy="4314826"/>
              </a:xfrm>
              <a:blipFill>
                <a:blip r:embed="rId2"/>
                <a:stretch>
                  <a:fillRect l="-1327" t="-1977" r="-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7" name="Picture 16" descr="A close up of a card&#10;&#10;Description automatically generated">
            <a:extLst>
              <a:ext uri="{FF2B5EF4-FFF2-40B4-BE49-F238E27FC236}">
                <a16:creationId xmlns:a16="http://schemas.microsoft.com/office/drawing/2014/main" id="{B2B5278D-97CC-4C2A-92A7-A937511B1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45" t="20048" r="34445" b="19418"/>
          <a:stretch/>
        </p:blipFill>
        <p:spPr>
          <a:xfrm>
            <a:off x="6920315" y="2005762"/>
            <a:ext cx="4695020" cy="3335496"/>
          </a:xfrm>
          <a:prstGeom prst="flowChartPunchedCard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CAF0A9-9DA4-4C0E-95D9-5C30F2C09523}"/>
              </a:ext>
            </a:extLst>
          </p:cNvPr>
          <p:cNvCxnSpPr>
            <a:cxnSpLocks/>
          </p:cNvCxnSpPr>
          <p:nvPr/>
        </p:nvCxnSpPr>
        <p:spPr>
          <a:xfrm>
            <a:off x="7108651" y="4065633"/>
            <a:ext cx="432435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83C13B-9F54-4594-A6DF-CF719508A6CD}"/>
              </a:ext>
            </a:extLst>
          </p:cNvPr>
          <p:cNvCxnSpPr>
            <a:cxnSpLocks/>
          </p:cNvCxnSpPr>
          <p:nvPr/>
        </p:nvCxnSpPr>
        <p:spPr>
          <a:xfrm>
            <a:off x="7105650" y="3660810"/>
            <a:ext cx="135555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BE864-F1D2-4C49-9978-10F216B3C81F}"/>
              </a:ext>
            </a:extLst>
          </p:cNvPr>
          <p:cNvCxnSpPr>
            <a:cxnSpLocks/>
          </p:cNvCxnSpPr>
          <p:nvPr/>
        </p:nvCxnSpPr>
        <p:spPr>
          <a:xfrm>
            <a:off x="7105650" y="3267110"/>
            <a:ext cx="157780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541535-8310-4237-8643-B770EB4E054F}"/>
              </a:ext>
            </a:extLst>
          </p:cNvPr>
          <p:cNvCxnSpPr>
            <a:cxnSpLocks/>
          </p:cNvCxnSpPr>
          <p:nvPr/>
        </p:nvCxnSpPr>
        <p:spPr>
          <a:xfrm>
            <a:off x="7105650" y="2898810"/>
            <a:ext cx="432435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CE7DD5-4E01-4171-86E6-87BB37C41482}"/>
              </a:ext>
            </a:extLst>
          </p:cNvPr>
          <p:cNvCxnSpPr>
            <a:cxnSpLocks/>
          </p:cNvCxnSpPr>
          <p:nvPr/>
        </p:nvCxnSpPr>
        <p:spPr>
          <a:xfrm>
            <a:off x="9734550" y="3660810"/>
            <a:ext cx="169545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8F01D9-2CE0-4276-86D4-F872E1C1E83A}"/>
              </a:ext>
            </a:extLst>
          </p:cNvPr>
          <p:cNvCxnSpPr>
            <a:cxnSpLocks/>
          </p:cNvCxnSpPr>
          <p:nvPr/>
        </p:nvCxnSpPr>
        <p:spPr>
          <a:xfrm>
            <a:off x="9934401" y="3267110"/>
            <a:ext cx="149559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B8D5A5-F535-4DD6-8F73-429EFA2208F5}"/>
              </a:ext>
            </a:extLst>
          </p:cNvPr>
          <p:cNvCxnSpPr>
            <a:cxnSpLocks/>
          </p:cNvCxnSpPr>
          <p:nvPr/>
        </p:nvCxnSpPr>
        <p:spPr>
          <a:xfrm>
            <a:off x="10071281" y="2176507"/>
            <a:ext cx="227467" cy="297113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B581B5-4D34-4E39-9E3A-F94E7E42FBB2}"/>
              </a:ext>
            </a:extLst>
          </p:cNvPr>
          <p:cNvCxnSpPr>
            <a:cxnSpLocks/>
          </p:cNvCxnSpPr>
          <p:nvPr/>
        </p:nvCxnSpPr>
        <p:spPr>
          <a:xfrm>
            <a:off x="9699451" y="3668757"/>
            <a:ext cx="46226" cy="15002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7BC4E6-C9AC-460E-B80D-4C6660338409}"/>
              </a:ext>
            </a:extLst>
          </p:cNvPr>
          <p:cNvCxnSpPr>
            <a:cxnSpLocks/>
          </p:cNvCxnSpPr>
          <p:nvPr/>
        </p:nvCxnSpPr>
        <p:spPr>
          <a:xfrm>
            <a:off x="9647821" y="2171735"/>
            <a:ext cx="27818" cy="8397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428092-A313-40DC-93BB-9B12F70A6DAC}"/>
              </a:ext>
            </a:extLst>
          </p:cNvPr>
          <p:cNvCxnSpPr>
            <a:cxnSpLocks/>
          </p:cNvCxnSpPr>
          <p:nvPr/>
        </p:nvCxnSpPr>
        <p:spPr>
          <a:xfrm>
            <a:off x="9204859" y="3883070"/>
            <a:ext cx="3558" cy="12859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AA0B67-1FF8-454C-B696-5A304E63F900}"/>
              </a:ext>
            </a:extLst>
          </p:cNvPr>
          <p:cNvCxnSpPr>
            <a:cxnSpLocks/>
          </p:cNvCxnSpPr>
          <p:nvPr/>
        </p:nvCxnSpPr>
        <p:spPr>
          <a:xfrm flipH="1">
            <a:off x="9208417" y="2171735"/>
            <a:ext cx="3694" cy="87154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0F5DB2-E8FD-4239-816E-4AA4EB921F44}"/>
              </a:ext>
            </a:extLst>
          </p:cNvPr>
          <p:cNvCxnSpPr>
            <a:cxnSpLocks/>
          </p:cNvCxnSpPr>
          <p:nvPr/>
        </p:nvCxnSpPr>
        <p:spPr>
          <a:xfrm flipH="1">
            <a:off x="8660612" y="3949745"/>
            <a:ext cx="42065" cy="121927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EE769C1-311E-4556-8FDC-77EE276B2D4B}"/>
              </a:ext>
            </a:extLst>
          </p:cNvPr>
          <p:cNvCxnSpPr>
            <a:cxnSpLocks/>
          </p:cNvCxnSpPr>
          <p:nvPr/>
        </p:nvCxnSpPr>
        <p:spPr>
          <a:xfrm flipH="1">
            <a:off x="8737426" y="2171735"/>
            <a:ext cx="45992" cy="107792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F024CA7-884F-4E8F-BE52-E4430E483276}"/>
              </a:ext>
            </a:extLst>
          </p:cNvPr>
          <p:cNvCxnSpPr>
            <a:cxnSpLocks/>
          </p:cNvCxnSpPr>
          <p:nvPr/>
        </p:nvCxnSpPr>
        <p:spPr>
          <a:xfrm flipH="1">
            <a:off x="8125838" y="2171735"/>
            <a:ext cx="209170" cy="300197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2E9EE7D-C747-482E-8537-9A804E132362}"/>
              </a:ext>
            </a:extLst>
          </p:cNvPr>
          <p:cNvCxnSpPr/>
          <p:nvPr/>
        </p:nvCxnSpPr>
        <p:spPr>
          <a:xfrm>
            <a:off x="9204859" y="4964157"/>
            <a:ext cx="52969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9833645-62F8-46B1-835D-083CD7904FC7}"/>
              </a:ext>
            </a:extLst>
          </p:cNvPr>
          <p:cNvCxnSpPr/>
          <p:nvPr/>
        </p:nvCxnSpPr>
        <p:spPr>
          <a:xfrm>
            <a:off x="10675850" y="3267110"/>
            <a:ext cx="0" cy="3937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AB7306-C8CF-4F2C-9117-3ED9363A7E96}"/>
                  </a:ext>
                </a:extLst>
              </p:cNvPr>
              <p:cNvSpPr/>
              <p:nvPr/>
            </p:nvSpPr>
            <p:spPr>
              <a:xfrm>
                <a:off x="9261505" y="4915605"/>
                <a:ext cx="484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AB7306-C8CF-4F2C-9117-3ED9363A7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505" y="4915605"/>
                <a:ext cx="48417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196FA47-9108-43F5-AF5D-E39EC0FD663D}"/>
                  </a:ext>
                </a:extLst>
              </p:cNvPr>
              <p:cNvSpPr/>
              <p:nvPr/>
            </p:nvSpPr>
            <p:spPr>
              <a:xfrm>
                <a:off x="10711141" y="3227055"/>
                <a:ext cx="49180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196FA47-9108-43F5-AF5D-E39EC0FD6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141" y="3227055"/>
                <a:ext cx="491801" cy="391261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531249F9-D610-4F75-B9F9-24DB67F76FEF}"/>
              </a:ext>
            </a:extLst>
          </p:cNvPr>
          <p:cNvSpPr/>
          <p:nvPr/>
        </p:nvSpPr>
        <p:spPr>
          <a:xfrm>
            <a:off x="8050588" y="5358411"/>
            <a:ext cx="244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Grid generation concept</a:t>
            </a:r>
            <a:endParaRPr lang="ko-KR" altLang="en-US" i="1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6957D1F-6F57-462E-A7D2-4585CB12C408}"/>
              </a:ext>
            </a:extLst>
          </p:cNvPr>
          <p:cNvGrpSpPr/>
          <p:nvPr/>
        </p:nvGrpSpPr>
        <p:grpSpPr>
          <a:xfrm>
            <a:off x="9132827" y="3387760"/>
            <a:ext cx="88943" cy="88943"/>
            <a:chOff x="5676900" y="5638800"/>
            <a:chExt cx="88943" cy="8894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9279B36-5884-4151-AD8E-B1C2998C8255}"/>
                </a:ext>
              </a:extLst>
            </p:cNvPr>
            <p:cNvCxnSpPr/>
            <p:nvPr/>
          </p:nvCxnSpPr>
          <p:spPr>
            <a:xfrm>
              <a:off x="5676900" y="5638800"/>
              <a:ext cx="88943" cy="8894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087CDC4-2A7F-4DB4-A99D-7318F6B75B44}"/>
                </a:ext>
              </a:extLst>
            </p:cNvPr>
            <p:cNvCxnSpPr/>
            <p:nvPr/>
          </p:nvCxnSpPr>
          <p:spPr>
            <a:xfrm flipV="1">
              <a:off x="5676900" y="5639218"/>
              <a:ext cx="88106" cy="88106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22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8747332" cy="608895"/>
          </a:xfrm>
        </p:spPr>
        <p:txBody>
          <a:bodyPr/>
          <a:lstStyle/>
          <a:p>
            <a:r>
              <a:rPr lang="en-US" altLang="ko-KR" sz="1800" i="1" dirty="0"/>
              <a:t>Assumptions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1803400"/>
            <a:ext cx="11150604" cy="431482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altLang="ko-KR" dirty="0"/>
              <a:t>This thesis has following assumptions: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dirty="0"/>
              <a:t>The system is </a:t>
            </a:r>
            <a:r>
              <a:rPr lang="en-US" altLang="ko-KR" sz="2400" b="1" dirty="0"/>
              <a:t>centralized</a:t>
            </a:r>
            <a:r>
              <a:rPr lang="en-US" altLang="ko-KR" sz="2400" dirty="0"/>
              <a:t> and position of each robot and the object is known. Each robot has accessibility of the object and other robot's position.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dirty="0"/>
              <a:t>The object has a point contact and there is </a:t>
            </a:r>
            <a:r>
              <a:rPr lang="en-US" altLang="ko-KR" sz="2400" b="1" dirty="0"/>
              <a:t>no slip </a:t>
            </a:r>
            <a:r>
              <a:rPr lang="en-US" altLang="ko-KR" sz="2400" dirty="0"/>
              <a:t>between the object and the robots.</a:t>
            </a:r>
          </a:p>
          <a:p>
            <a:pPr lvl="1">
              <a:buClr>
                <a:schemeClr val="accent2"/>
              </a:buClr>
            </a:pPr>
            <a:r>
              <a:rPr lang="en-US" altLang="ko-KR" sz="2400" dirty="0"/>
              <a:t>The object has a </a:t>
            </a:r>
            <a:r>
              <a:rPr lang="en-US" altLang="ko-KR" sz="2400" b="1" dirty="0"/>
              <a:t>flat surface </a:t>
            </a:r>
            <a:r>
              <a:rPr lang="en-US" altLang="ko-KR" sz="2400" dirty="0"/>
              <a:t>on the contact with robots.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3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2325</Words>
  <Application>Microsoft Office PowerPoint</Application>
  <PresentationFormat>Widescreen</PresentationFormat>
  <Paragraphs>345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Gill Sans SemiBold</vt:lpstr>
      <vt:lpstr>Arial</vt:lpstr>
      <vt:lpstr>Calibri</vt:lpstr>
      <vt:lpstr>Cambria Math</vt:lpstr>
      <vt:lpstr>Times New Roman</vt:lpstr>
      <vt:lpstr>Office Theme</vt:lpstr>
      <vt:lpstr>Grid-based Cyclic Multi-robot Allocation for  Object Carrying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Related Works</vt:lpstr>
      <vt:lpstr>Related Works</vt:lpstr>
      <vt:lpstr>Related Works</vt:lpstr>
      <vt:lpstr>Related Works</vt:lpstr>
      <vt:lpstr>Related Works</vt:lpstr>
      <vt:lpstr>Related Works</vt:lpstr>
      <vt:lpstr>Related Works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Proposed Solution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Conclusion &amp; Future Works</vt:lpstr>
      <vt:lpstr>Conclusion &amp; Future works</vt:lpstr>
      <vt:lpstr>Conclusion &amp; Future works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2020-07-21T11:49:26Z</dcterms:created>
  <dcterms:modified xsi:type="dcterms:W3CDTF">2020-07-23T02:59:33Z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